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handoutMasterIdLst>
    <p:handoutMasterId r:id="rId17"/>
  </p:handoutMasterIdLst>
  <p:sldIdLst>
    <p:sldId id="256" r:id="rId2"/>
    <p:sldId id="361" r:id="rId3"/>
    <p:sldId id="272" r:id="rId4"/>
    <p:sldId id="359" r:id="rId5"/>
    <p:sldId id="347" r:id="rId6"/>
    <p:sldId id="349" r:id="rId7"/>
    <p:sldId id="351" r:id="rId8"/>
    <p:sldId id="353" r:id="rId9"/>
    <p:sldId id="360" r:id="rId10"/>
    <p:sldId id="352" r:id="rId11"/>
    <p:sldId id="354" r:id="rId12"/>
    <p:sldId id="356" r:id="rId13"/>
    <p:sldId id="358" r:id="rId14"/>
    <p:sldId id="355" r:id="rId15"/>
    <p:sldId id="357" r:id="rId16"/>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o Sisto" initials="RS" lastIdx="0" clrIdx="0">
    <p:extLst>
      <p:ext uri="{19B8F6BF-5375-455C-9EA6-DF929625EA0E}">
        <p15:presenceInfo xmlns:p15="http://schemas.microsoft.com/office/powerpoint/2012/main" userId="015a22f7ae2406f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9" autoAdjust="0"/>
    <p:restoredTop sz="93727" autoAdjust="0"/>
  </p:normalViewPr>
  <p:slideViewPr>
    <p:cSldViewPr>
      <p:cViewPr varScale="1">
        <p:scale>
          <a:sx n="62" d="100"/>
          <a:sy n="62" d="100"/>
        </p:scale>
        <p:origin x="1228" y="7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705" y="-9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it-IT" altLang="it-IT"/>
          </a:p>
        </p:txBody>
      </p:sp>
      <p:sp>
        <p:nvSpPr>
          <p:cNvPr id="1402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it-IT" altLang="it-IT"/>
          </a:p>
        </p:txBody>
      </p:sp>
      <p:sp>
        <p:nvSpPr>
          <p:cNvPr id="1402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it-IT" altLang="it-IT"/>
          </a:p>
        </p:txBody>
      </p:sp>
      <p:sp>
        <p:nvSpPr>
          <p:cNvPr id="1402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CC53881-C2EF-4A1C-888E-AAB9B342422E}" type="slidenum">
              <a:rPr lang="it-IT" altLang="it-IT"/>
              <a:pPr>
                <a:defRPr/>
              </a:pPr>
              <a:t>‹N›</a:t>
            </a:fld>
            <a:endParaRPr lang="it-IT" altLang="it-IT"/>
          </a:p>
        </p:txBody>
      </p:sp>
    </p:spTree>
    <p:extLst>
      <p:ext uri="{BB962C8B-B14F-4D97-AF65-F5344CB8AC3E}">
        <p14:creationId xmlns:p14="http://schemas.microsoft.com/office/powerpoint/2010/main" val="18767528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7" name="Freeform 10"/>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26635"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it-IT" altLang="it-IT" noProof="0" smtClean="0"/>
              <a:t>Fare clic per modificare lo stile del titolo</a:t>
            </a:r>
          </a:p>
        </p:txBody>
      </p:sp>
      <p:sp>
        <p:nvSpPr>
          <p:cNvPr id="2663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it-IT" altLang="it-IT" noProof="0" smtClean="0"/>
              <a:t>Fare clic per modificare lo stile del sottotitolo dello schema</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it-IT" altLang="it-IT"/>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it-IT" altLang="it-IT"/>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8DA33FDF-D400-47C8-B771-9EF0DFCE83BD}" type="slidenum">
              <a:rPr lang="it-IT" altLang="it-IT"/>
              <a:pPr>
                <a:defRPr/>
              </a:pPr>
              <a:t>‹N›</a:t>
            </a:fld>
            <a:endParaRPr lang="it-IT" altLang="it-IT"/>
          </a:p>
        </p:txBody>
      </p:sp>
    </p:spTree>
    <p:extLst>
      <p:ext uri="{BB962C8B-B14F-4D97-AF65-F5344CB8AC3E}">
        <p14:creationId xmlns:p14="http://schemas.microsoft.com/office/powerpoint/2010/main" val="696990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3"/>
          <p:cNvSpPr>
            <a:spLocks noGrp="1" noChangeArrowheads="1"/>
          </p:cNvSpPr>
          <p:nvPr>
            <p:ph type="sldNum" sz="quarter" idx="11"/>
          </p:nvPr>
        </p:nvSpPr>
        <p:spPr>
          <a:ln/>
        </p:spPr>
        <p:txBody>
          <a:bodyPr/>
          <a:lstStyle>
            <a:lvl1pPr>
              <a:defRPr/>
            </a:lvl1pPr>
          </a:lstStyle>
          <a:p>
            <a:pPr>
              <a:defRPr/>
            </a:pPr>
            <a:fld id="{DE7976B0-7C5F-4F36-B7AA-9861353EE3A4}" type="slidenum">
              <a:rPr lang="it-IT" altLang="it-IT"/>
              <a:pPr>
                <a:defRPr/>
              </a:pPr>
              <a:t>‹N›</a:t>
            </a:fld>
            <a:endParaRPr lang="it-IT" altLang="it-IT"/>
          </a:p>
        </p:txBody>
      </p:sp>
      <p:sp>
        <p:nvSpPr>
          <p:cNvPr id="6"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53620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3"/>
          <p:cNvSpPr>
            <a:spLocks noGrp="1" noChangeArrowheads="1"/>
          </p:cNvSpPr>
          <p:nvPr>
            <p:ph type="sldNum" sz="quarter" idx="11"/>
          </p:nvPr>
        </p:nvSpPr>
        <p:spPr>
          <a:ln/>
        </p:spPr>
        <p:txBody>
          <a:bodyPr/>
          <a:lstStyle>
            <a:lvl1pPr>
              <a:defRPr/>
            </a:lvl1pPr>
          </a:lstStyle>
          <a:p>
            <a:pPr>
              <a:defRPr/>
            </a:pPr>
            <a:fld id="{A99E517D-39CE-490D-924B-44C0B38A193F}" type="slidenum">
              <a:rPr lang="it-IT" altLang="it-IT"/>
              <a:pPr>
                <a:defRPr/>
              </a:pPr>
              <a:t>‹N›</a:t>
            </a:fld>
            <a:endParaRPr lang="it-IT" altLang="it-IT"/>
          </a:p>
        </p:txBody>
      </p:sp>
      <p:sp>
        <p:nvSpPr>
          <p:cNvPr id="6"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411654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3"/>
          <p:cNvSpPr>
            <a:spLocks noGrp="1" noChangeArrowheads="1"/>
          </p:cNvSpPr>
          <p:nvPr>
            <p:ph type="sldNum" sz="quarter" idx="11"/>
          </p:nvPr>
        </p:nvSpPr>
        <p:spPr>
          <a:ln/>
        </p:spPr>
        <p:txBody>
          <a:bodyPr/>
          <a:lstStyle>
            <a:lvl1pPr>
              <a:defRPr/>
            </a:lvl1pPr>
          </a:lstStyle>
          <a:p>
            <a:pPr>
              <a:defRPr/>
            </a:pPr>
            <a:fld id="{DD5E715C-3E6F-477A-A3A9-CA5773C0A26B}" type="slidenum">
              <a:rPr lang="it-IT" altLang="it-IT"/>
              <a:pPr>
                <a:defRPr/>
              </a:pPr>
              <a:t>‹N›</a:t>
            </a:fld>
            <a:endParaRPr lang="it-IT" altLang="it-IT"/>
          </a:p>
        </p:txBody>
      </p:sp>
      <p:sp>
        <p:nvSpPr>
          <p:cNvPr id="6"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881207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smtClean="0"/>
              <a:t>Fare clic per modificare stili del testo dello schema</a:t>
            </a:r>
          </a:p>
        </p:txBody>
      </p:sp>
      <p:sp>
        <p:nvSpPr>
          <p:cNvPr id="4"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3"/>
          <p:cNvSpPr>
            <a:spLocks noGrp="1" noChangeArrowheads="1"/>
          </p:cNvSpPr>
          <p:nvPr>
            <p:ph type="sldNum" sz="quarter" idx="11"/>
          </p:nvPr>
        </p:nvSpPr>
        <p:spPr>
          <a:ln/>
        </p:spPr>
        <p:txBody>
          <a:bodyPr/>
          <a:lstStyle>
            <a:lvl1pPr>
              <a:defRPr/>
            </a:lvl1pPr>
          </a:lstStyle>
          <a:p>
            <a:pPr>
              <a:defRPr/>
            </a:pPr>
            <a:fld id="{1DC43858-42A9-4244-A772-43080D415238}" type="slidenum">
              <a:rPr lang="it-IT" altLang="it-IT"/>
              <a:pPr>
                <a:defRPr/>
              </a:pPr>
              <a:t>‹N›</a:t>
            </a:fld>
            <a:endParaRPr lang="it-IT" altLang="it-IT"/>
          </a:p>
        </p:txBody>
      </p:sp>
      <p:sp>
        <p:nvSpPr>
          <p:cNvPr id="6"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319284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3"/>
          <p:cNvSpPr>
            <a:spLocks noGrp="1" noChangeArrowheads="1"/>
          </p:cNvSpPr>
          <p:nvPr>
            <p:ph type="sldNum" sz="quarter" idx="11"/>
          </p:nvPr>
        </p:nvSpPr>
        <p:spPr>
          <a:ln/>
        </p:spPr>
        <p:txBody>
          <a:bodyPr/>
          <a:lstStyle>
            <a:lvl1pPr>
              <a:defRPr/>
            </a:lvl1pPr>
          </a:lstStyle>
          <a:p>
            <a:pPr>
              <a:defRPr/>
            </a:pPr>
            <a:fld id="{7B802A3E-2A75-4EDE-AC0B-5AE11727870F}" type="slidenum">
              <a:rPr lang="it-IT" altLang="it-IT"/>
              <a:pPr>
                <a:defRPr/>
              </a:pPr>
              <a:t>‹N›</a:t>
            </a:fld>
            <a:endParaRPr lang="it-IT" altLang="it-IT"/>
          </a:p>
        </p:txBody>
      </p:sp>
      <p:sp>
        <p:nvSpPr>
          <p:cNvPr id="7"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2859976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3"/>
          <p:cNvSpPr>
            <a:spLocks noGrp="1" noChangeArrowheads="1"/>
          </p:cNvSpPr>
          <p:nvPr>
            <p:ph type="sldNum" sz="quarter" idx="11"/>
          </p:nvPr>
        </p:nvSpPr>
        <p:spPr>
          <a:ln/>
        </p:spPr>
        <p:txBody>
          <a:bodyPr/>
          <a:lstStyle>
            <a:lvl1pPr>
              <a:defRPr/>
            </a:lvl1pPr>
          </a:lstStyle>
          <a:p>
            <a:pPr>
              <a:defRPr/>
            </a:pPr>
            <a:fld id="{2802B2A6-9C01-4DE6-8A8D-9A7CD6646B0F}" type="slidenum">
              <a:rPr lang="it-IT" altLang="it-IT"/>
              <a:pPr>
                <a:defRPr/>
              </a:pPr>
              <a:t>‹N›</a:t>
            </a:fld>
            <a:endParaRPr lang="it-IT" altLang="it-IT"/>
          </a:p>
        </p:txBody>
      </p:sp>
      <p:sp>
        <p:nvSpPr>
          <p:cNvPr id="9"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3936819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3"/>
          <p:cNvSpPr>
            <a:spLocks noGrp="1" noChangeArrowheads="1"/>
          </p:cNvSpPr>
          <p:nvPr>
            <p:ph type="sldNum" sz="quarter" idx="11"/>
          </p:nvPr>
        </p:nvSpPr>
        <p:spPr>
          <a:ln/>
        </p:spPr>
        <p:txBody>
          <a:bodyPr/>
          <a:lstStyle>
            <a:lvl1pPr>
              <a:defRPr/>
            </a:lvl1pPr>
          </a:lstStyle>
          <a:p>
            <a:pPr>
              <a:defRPr/>
            </a:pPr>
            <a:fld id="{173B90CF-6A15-4255-A815-758F9151AB54}" type="slidenum">
              <a:rPr lang="it-IT" altLang="it-IT"/>
              <a:pPr>
                <a:defRPr/>
              </a:pPr>
              <a:t>‹N›</a:t>
            </a:fld>
            <a:endParaRPr lang="it-IT" altLang="it-IT"/>
          </a:p>
        </p:txBody>
      </p:sp>
      <p:sp>
        <p:nvSpPr>
          <p:cNvPr id="5"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365736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3"/>
          <p:cNvSpPr>
            <a:spLocks noGrp="1" noChangeArrowheads="1"/>
          </p:cNvSpPr>
          <p:nvPr>
            <p:ph type="sldNum" sz="quarter" idx="11"/>
          </p:nvPr>
        </p:nvSpPr>
        <p:spPr>
          <a:ln/>
        </p:spPr>
        <p:txBody>
          <a:bodyPr/>
          <a:lstStyle>
            <a:lvl1pPr>
              <a:defRPr/>
            </a:lvl1pPr>
          </a:lstStyle>
          <a:p>
            <a:pPr>
              <a:defRPr/>
            </a:pPr>
            <a:fld id="{687B7348-2A74-47D5-8E32-CEC2EEFCAFE3}" type="slidenum">
              <a:rPr lang="it-IT" altLang="it-IT"/>
              <a:pPr>
                <a:defRPr/>
              </a:pPr>
              <a:t>‹N›</a:t>
            </a:fld>
            <a:endParaRPr lang="it-IT" altLang="it-IT"/>
          </a:p>
        </p:txBody>
      </p:sp>
      <p:sp>
        <p:nvSpPr>
          <p:cNvPr id="4"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269185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3"/>
          <p:cNvSpPr>
            <a:spLocks noGrp="1" noChangeArrowheads="1"/>
          </p:cNvSpPr>
          <p:nvPr>
            <p:ph type="sldNum" sz="quarter" idx="11"/>
          </p:nvPr>
        </p:nvSpPr>
        <p:spPr>
          <a:ln/>
        </p:spPr>
        <p:txBody>
          <a:bodyPr/>
          <a:lstStyle>
            <a:lvl1pPr>
              <a:defRPr/>
            </a:lvl1pPr>
          </a:lstStyle>
          <a:p>
            <a:pPr>
              <a:defRPr/>
            </a:pPr>
            <a:fld id="{F30BC353-9D27-4B6B-9258-ECEE64AB1307}" type="slidenum">
              <a:rPr lang="it-IT" altLang="it-IT"/>
              <a:pPr>
                <a:defRPr/>
              </a:pPr>
              <a:t>‹N›</a:t>
            </a:fld>
            <a:endParaRPr lang="it-IT" altLang="it-IT"/>
          </a:p>
        </p:txBody>
      </p:sp>
      <p:sp>
        <p:nvSpPr>
          <p:cNvPr id="7"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311119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Rectangle 2"/>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3"/>
          <p:cNvSpPr>
            <a:spLocks noGrp="1" noChangeArrowheads="1"/>
          </p:cNvSpPr>
          <p:nvPr>
            <p:ph type="sldNum" sz="quarter" idx="11"/>
          </p:nvPr>
        </p:nvSpPr>
        <p:spPr>
          <a:ln/>
        </p:spPr>
        <p:txBody>
          <a:bodyPr/>
          <a:lstStyle>
            <a:lvl1pPr>
              <a:defRPr/>
            </a:lvl1pPr>
          </a:lstStyle>
          <a:p>
            <a:pPr>
              <a:defRPr/>
            </a:pPr>
            <a:fld id="{C9F20A47-D934-4330-B0AC-DD5FA916FB05}" type="slidenum">
              <a:rPr lang="it-IT" altLang="it-IT"/>
              <a:pPr>
                <a:defRPr/>
              </a:pPr>
              <a:t>‹N›</a:t>
            </a:fld>
            <a:endParaRPr lang="it-IT" altLang="it-IT"/>
          </a:p>
        </p:txBody>
      </p:sp>
      <p:sp>
        <p:nvSpPr>
          <p:cNvPr id="7" name="Rectangle 14"/>
          <p:cNvSpPr>
            <a:spLocks noGrp="1" noChangeArrowheads="1"/>
          </p:cNvSpPr>
          <p:nvPr>
            <p:ph type="ftr" sz="quarter" idx="12"/>
          </p:nvPr>
        </p:nvSpPr>
        <p:spPr>
          <a:ln/>
        </p:spPr>
        <p:txBody>
          <a:bodyPr/>
          <a:lstStyle>
            <a:lvl1pPr>
              <a:defRPr/>
            </a:lvl1pPr>
          </a:lstStyle>
          <a:p>
            <a:pPr>
              <a:defRPr/>
            </a:pPr>
            <a:endParaRPr lang="it-IT" altLang="it-IT"/>
          </a:p>
        </p:txBody>
      </p:sp>
    </p:spTree>
    <p:extLst>
      <p:ext uri="{BB962C8B-B14F-4D97-AF65-F5344CB8AC3E}">
        <p14:creationId xmlns:p14="http://schemas.microsoft.com/office/powerpoint/2010/main" val="190107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it-IT" altLang="it-IT"/>
          </a:p>
        </p:txBody>
      </p:sp>
      <p:sp>
        <p:nvSpPr>
          <p:cNvPr id="25603"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D8C43C03-C165-4B6E-8E98-10F7000C0BCF}" type="slidenum">
              <a:rPr lang="it-IT" altLang="it-IT"/>
              <a:pPr>
                <a:defRPr/>
              </a:pPr>
              <a:t>‹N›</a:t>
            </a:fld>
            <a:endParaRPr lang="it-IT" altLang="it-IT"/>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5606"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25607"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25608"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25610"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grpSp>
        <p:sp>
          <p:nvSpPr>
            <p:cNvPr id="25611"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it-IT"/>
            </a:p>
          </p:txBody>
        </p:sp>
        <p:sp>
          <p:nvSpPr>
            <p:cNvPr id="1034" name="Freeform 12"/>
            <p:cNvSpPr>
              <a:spLocks/>
            </p:cNvSpPr>
            <p:nvPr/>
          </p:nvSpPr>
          <p:spPr bwMode="hidden">
            <a:xfrm>
              <a:off x="0" y="0"/>
              <a:ext cx="5758" cy="1776"/>
            </a:xfrm>
            <a:custGeom>
              <a:avLst/>
              <a:gdLst>
                <a:gd name="T0" fmla="*/ 0 w 5740"/>
                <a:gd name="T1" fmla="*/ 0 h 1906"/>
                <a:gd name="T2" fmla="*/ 0 w 5740"/>
                <a:gd name="T3" fmla="*/ 1655 h 1906"/>
                <a:gd name="T4" fmla="*/ 5776 w 5740"/>
                <a:gd name="T5" fmla="*/ 1655 h 1906"/>
                <a:gd name="T6" fmla="*/ 5776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25613"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25614"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it-IT" altLang="it-IT"/>
          </a:p>
        </p:txBody>
      </p:sp>
      <p:sp>
        <p:nvSpPr>
          <p:cNvPr id="25615"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Tree>
  </p:cSld>
  <p:clrMap bg1="dk2" tx1="lt1" bg2="dk1" tx2="lt2" accent1="accent1" accent2="accent2" accent3="accent3" accent4="accent4" accent5="accent5" accent6="accent6" hlink="hlink" folHlink="folHlink"/>
  <p:sldLayoutIdLst>
    <p:sldLayoutId id="2147483687"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txStyles>
    <p:titleStyle>
      <a:lvl1pPr algn="ctr"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8313" y="549275"/>
            <a:ext cx="8064500" cy="4146550"/>
          </a:xfrm>
        </p:spPr>
        <p:txBody>
          <a:bodyPr/>
          <a:lstStyle/>
          <a:p>
            <a:pPr eaLnBrk="1" hangingPunct="1">
              <a:defRPr/>
            </a:pPr>
            <a:r>
              <a:rPr lang="it-IT" altLang="it-IT" sz="5200" dirty="0" smtClean="0">
                <a:solidFill>
                  <a:schemeClr val="hlink"/>
                </a:solidFill>
              </a:rPr>
              <a:t/>
            </a:r>
            <a:br>
              <a:rPr lang="it-IT" altLang="it-IT" sz="5200" dirty="0" smtClean="0">
                <a:solidFill>
                  <a:schemeClr val="hlink"/>
                </a:solidFill>
              </a:rPr>
            </a:br>
            <a:r>
              <a:rPr lang="it-IT" altLang="it-IT" sz="5200" dirty="0" smtClean="0">
                <a:solidFill>
                  <a:schemeClr val="hlink"/>
                </a:solidFill>
              </a:rPr>
              <a:t/>
            </a:r>
            <a:br>
              <a:rPr lang="it-IT" altLang="it-IT" sz="5200" dirty="0" smtClean="0">
                <a:solidFill>
                  <a:schemeClr val="hlink"/>
                </a:solidFill>
              </a:rPr>
            </a:br>
            <a:r>
              <a:rPr lang="it-IT" altLang="it-IT" sz="3600" dirty="0" smtClean="0">
                <a:solidFill>
                  <a:schemeClr val="hlink"/>
                </a:solidFill>
              </a:rPr>
              <a:t>Una panoramica sui</a:t>
            </a:r>
            <a:r>
              <a:rPr lang="it-IT" altLang="it-IT" sz="5200" dirty="0" smtClean="0">
                <a:solidFill>
                  <a:schemeClr val="hlink"/>
                </a:solidFill>
              </a:rPr>
              <a:t/>
            </a:r>
            <a:br>
              <a:rPr lang="it-IT" altLang="it-IT" sz="5200" dirty="0" smtClean="0">
                <a:solidFill>
                  <a:schemeClr val="hlink"/>
                </a:solidFill>
              </a:rPr>
            </a:br>
            <a:r>
              <a:rPr lang="it-IT" altLang="it-IT" sz="5200" dirty="0" smtClean="0">
                <a:solidFill>
                  <a:schemeClr val="hlink"/>
                </a:solidFill>
              </a:rPr>
              <a:t>SOGGIORNI ESTIVI</a:t>
            </a:r>
            <a:br>
              <a:rPr lang="it-IT" altLang="it-IT" sz="5200" dirty="0" smtClean="0">
                <a:solidFill>
                  <a:schemeClr val="hlink"/>
                </a:solidFill>
              </a:rPr>
            </a:br>
            <a:r>
              <a:rPr lang="it-IT" altLang="it-IT" sz="5200" dirty="0" smtClean="0">
                <a:solidFill>
                  <a:schemeClr val="hlink"/>
                </a:solidFill>
              </a:rPr>
              <a:t>PER DISABILI</a:t>
            </a:r>
            <a:br>
              <a:rPr lang="it-IT" altLang="it-IT" sz="5200" dirty="0" smtClean="0">
                <a:solidFill>
                  <a:schemeClr val="hlink"/>
                </a:solidFill>
              </a:rPr>
            </a:br>
            <a:r>
              <a:rPr lang="it-IT" altLang="it-IT" sz="5200" dirty="0" smtClean="0">
                <a:solidFill>
                  <a:schemeClr val="hlink"/>
                </a:solidFill>
              </a:rPr>
              <a:t>NEL DISTRETTO RM 4.4</a:t>
            </a:r>
            <a:r>
              <a:rPr lang="it-IT" altLang="it-IT" sz="4800" dirty="0" smtClean="0">
                <a:solidFill>
                  <a:schemeClr val="hlink"/>
                </a:solidFill>
              </a:rPr>
              <a:t/>
            </a:r>
            <a:br>
              <a:rPr lang="it-IT" altLang="it-IT" sz="4800" dirty="0" smtClean="0">
                <a:solidFill>
                  <a:schemeClr val="hlink"/>
                </a:solidFill>
              </a:rPr>
            </a:br>
            <a:r>
              <a:rPr lang="it-IT" altLang="it-IT" sz="2000" dirty="0" smtClean="0">
                <a:solidFill>
                  <a:schemeClr val="hlink"/>
                </a:solidFill>
              </a:rPr>
              <a:t/>
            </a:r>
            <a:br>
              <a:rPr lang="it-IT" altLang="it-IT" sz="2000" dirty="0" smtClean="0">
                <a:solidFill>
                  <a:schemeClr val="hlink"/>
                </a:solidFill>
              </a:rPr>
            </a:br>
            <a:endParaRPr lang="it-IT" altLang="it-IT" sz="3200" dirty="0" smtClean="0">
              <a:solidFill>
                <a:schemeClr val="hlink"/>
              </a:solidFill>
            </a:endParaRPr>
          </a:p>
        </p:txBody>
      </p:sp>
      <p:sp>
        <p:nvSpPr>
          <p:cNvPr id="2051" name="Rectangle 3"/>
          <p:cNvSpPr>
            <a:spLocks noGrp="1" noChangeArrowheads="1"/>
          </p:cNvSpPr>
          <p:nvPr>
            <p:ph type="subTitle" idx="1"/>
          </p:nvPr>
        </p:nvSpPr>
        <p:spPr>
          <a:xfrm>
            <a:off x="1187450" y="600221"/>
            <a:ext cx="3313113" cy="431800"/>
          </a:xfrm>
        </p:spPr>
        <p:txBody>
          <a:bodyPr/>
          <a:lstStyle/>
          <a:p>
            <a:pPr eaLnBrk="1" hangingPunct="1">
              <a:lnSpc>
                <a:spcPct val="80000"/>
              </a:lnSpc>
              <a:defRPr/>
            </a:pPr>
            <a:r>
              <a:rPr lang="it-IT" altLang="it-IT" sz="2800" b="1" dirty="0" smtClean="0">
                <a:solidFill>
                  <a:schemeClr val="hlink"/>
                </a:solidFill>
              </a:rPr>
              <a:t>VITALBA ONLUS</a:t>
            </a:r>
          </a:p>
        </p:txBody>
      </p:sp>
      <p:sp>
        <p:nvSpPr>
          <p:cNvPr id="4100" name="Text Box 7"/>
          <p:cNvSpPr txBox="1">
            <a:spLocks noChangeArrowheads="1"/>
          </p:cNvSpPr>
          <p:nvPr/>
        </p:nvSpPr>
        <p:spPr bwMode="auto">
          <a:xfrm>
            <a:off x="1671638" y="5694363"/>
            <a:ext cx="1820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endParaRPr lang="it-IT" altLang="it-IT" sz="1800"/>
          </a:p>
        </p:txBody>
      </p:sp>
      <p:sp>
        <p:nvSpPr>
          <p:cNvPr id="2056" name="Rectangle 8"/>
          <p:cNvSpPr>
            <a:spLocks noChangeArrowheads="1"/>
          </p:cNvSpPr>
          <p:nvPr/>
        </p:nvSpPr>
        <p:spPr bwMode="auto">
          <a:xfrm>
            <a:off x="2123902" y="5292944"/>
            <a:ext cx="475332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it-IT" altLang="it-IT" sz="3200" b="1" dirty="0" smtClean="0">
                <a:solidFill>
                  <a:schemeClr val="hlink"/>
                </a:solidFill>
                <a:effectLst>
                  <a:outerShdw blurRad="38100" dist="38100" dir="2700000" algn="tl">
                    <a:srgbClr val="000000"/>
                  </a:outerShdw>
                </a:effectLst>
              </a:rPr>
              <a:t>Riano, 29 gennaio 2018</a:t>
            </a:r>
            <a:endParaRPr lang="it-IT" altLang="it-IT" sz="3200" b="1" dirty="0">
              <a:solidFill>
                <a:schemeClr val="hlink"/>
              </a:solidFill>
              <a:effectLst>
                <a:outerShdw blurRad="38100" dist="38100" dir="2700000" algn="tl">
                  <a:srgbClr val="000000"/>
                </a:outerShdw>
              </a:effectLst>
            </a:endParaRPr>
          </a:p>
        </p:txBody>
      </p:sp>
      <p:pic>
        <p:nvPicPr>
          <p:cNvPr id="4103"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58762"/>
            <a:ext cx="8445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asellaDiTesto 2"/>
          <p:cNvSpPr txBox="1"/>
          <p:nvPr/>
        </p:nvSpPr>
        <p:spPr>
          <a:xfrm>
            <a:off x="6660232" y="6068069"/>
            <a:ext cx="2232248" cy="392261"/>
          </a:xfrm>
          <a:prstGeom prst="rect">
            <a:avLst/>
          </a:prstGeom>
          <a:noFill/>
        </p:spPr>
        <p:txBody>
          <a:bodyPr wrap="square" rtlCol="0">
            <a:spAutoFit/>
          </a:bodyPr>
          <a:lstStyle/>
          <a:p>
            <a:pPr algn="ctr" eaLnBrk="1" hangingPunct="1">
              <a:lnSpc>
                <a:spcPct val="80000"/>
              </a:lnSpc>
              <a:defRPr/>
            </a:pPr>
            <a:r>
              <a:rPr lang="it-IT" altLang="it-IT" sz="2400" b="1" dirty="0">
                <a:solidFill>
                  <a:schemeClr val="hlink"/>
                </a:solidFill>
              </a:rPr>
              <a:t>Roberto Sisto</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I SOGGIORNI DISTRETTUALI /4</a:t>
            </a:r>
          </a:p>
        </p:txBody>
      </p:sp>
      <p:sp>
        <p:nvSpPr>
          <p:cNvPr id="27651" name="Rectangle 3"/>
          <p:cNvSpPr>
            <a:spLocks noGrp="1" noChangeArrowheads="1"/>
          </p:cNvSpPr>
          <p:nvPr>
            <p:ph type="body" idx="1"/>
          </p:nvPr>
        </p:nvSpPr>
        <p:spPr>
          <a:xfrm>
            <a:off x="179388" y="1125538"/>
            <a:ext cx="8713787" cy="5399806"/>
          </a:xfrm>
        </p:spPr>
        <p:txBody>
          <a:bodyPr/>
          <a:lstStyle/>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 presenze ai soggiorni negli ultimi tre anni sono diminuite:</a:t>
            </a:r>
          </a:p>
          <a:p>
            <a:pPr marL="711200">
              <a:buFont typeface="Wingdings" panose="05000000000000000000" pitchFamily="2" charset="2"/>
              <a:buChar char="v"/>
            </a:pP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Nel 2015 </a:t>
            </a: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36 persone per 12 gg</a:t>
            </a:r>
          </a:p>
          <a:p>
            <a:pPr marL="711200">
              <a:buFont typeface="Wingdings" panose="05000000000000000000" pitchFamily="2" charset="2"/>
              <a:buChar char="v"/>
            </a:pP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Nel 2016 </a:t>
            </a: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35 persone per 12 </a:t>
            </a: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gg</a:t>
            </a:r>
            <a:endPar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11200">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Nel </a:t>
            </a: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2017 </a:t>
            </a: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32 persone per 12 gg</a:t>
            </a:r>
          </a:p>
          <a:p>
            <a:pPr algn="just">
              <a:spcAft>
                <a:spcPts val="0"/>
              </a:spcAft>
            </a:pP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Negli </a:t>
            </a:r>
            <a:r>
              <a:rPr lang="it-IT" sz="2800" b="1" i="1" dirty="0" err="1"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utimi</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6-7 anni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budget stanziato dalla ASL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 i soggiorni estivi del nostro Distretto RM 4.4 è sempre stato assicurato pari a : 83.000 €.</a:t>
            </a:r>
          </a:p>
          <a:p>
            <a:pPr algn="just">
              <a:spcAft>
                <a:spcPts val="0"/>
              </a:spcAft>
            </a:pP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Gli altri tre distretti di cui è composta la ASL RM4 (Civitavecchia, Ladispoli e Bracciano) non hanno finora mai espresso richieste significative per i soggiorni.</a:t>
            </a: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1103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LA SITUAZIONE ATTUALE /1</a:t>
            </a:r>
          </a:p>
        </p:txBody>
      </p:sp>
      <p:sp>
        <p:nvSpPr>
          <p:cNvPr id="27651" name="Rectangle 3"/>
          <p:cNvSpPr>
            <a:spLocks noGrp="1" noChangeArrowheads="1"/>
          </p:cNvSpPr>
          <p:nvPr>
            <p:ph type="body" idx="1"/>
          </p:nvPr>
        </p:nvSpPr>
        <p:spPr>
          <a:xfrm>
            <a:off x="179388" y="1340768"/>
            <a:ext cx="8713787" cy="5184576"/>
          </a:xfrm>
        </p:spPr>
        <p:txBody>
          <a:bodyPr/>
          <a:lstStyle/>
          <a:p>
            <a:pPr algn="just"/>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 luglio 2017 è uscita la DGR  418/17 sui soggiorni estivi per disabili che assegna alla </a:t>
            </a:r>
            <a:r>
              <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ASL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RM4 (4 distretti), per l’esercizio finanziario 2017, la somma di : 84.807,90 €.</a:t>
            </a:r>
          </a:p>
          <a:p>
            <a:pPr algn="just"/>
            <a:endPar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spcAft>
                <a:spcPts val="0"/>
              </a:spcAft>
            </a:pP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Questa somma è calcolata in proporzione al n. di invalidi afferenti alla ASL RM4, ma è curiosamente molto prossima a quella finora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annualmente stanziata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dalla ASL per  il solo nostro Distretto 4.4. pari a 83.000 €.</a:t>
            </a:r>
          </a:p>
          <a:p>
            <a:pPr algn="just">
              <a:spcAft>
                <a:spcPts val="0"/>
              </a:spcAft>
            </a:pPr>
            <a:endPar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spcAft>
                <a:spcPts val="0"/>
              </a:spcAft>
            </a:pP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ASL RM4 sta approntando un regolamento per l’utilizzo della somma assegnata, tenendo conto delle possibili richieste di soggiorno provenienti dagli altri distretti. Il regolamento non è  ancora stato reso noto.</a:t>
            </a: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2022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LA SITUAZIONE ATTUALE /2</a:t>
            </a:r>
          </a:p>
        </p:txBody>
      </p:sp>
      <p:sp>
        <p:nvSpPr>
          <p:cNvPr id="27651" name="Rectangle 3"/>
          <p:cNvSpPr>
            <a:spLocks noGrp="1" noChangeArrowheads="1"/>
          </p:cNvSpPr>
          <p:nvPr>
            <p:ph type="body" idx="1"/>
          </p:nvPr>
        </p:nvSpPr>
        <p:spPr>
          <a:xfrm>
            <a:off x="206792" y="1412776"/>
            <a:ext cx="8713787" cy="5060528"/>
          </a:xfrm>
        </p:spPr>
        <p:txBody>
          <a:bodyPr/>
          <a:lstStyle/>
          <a:p>
            <a:pPr algn="just"/>
            <a:r>
              <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 evidente che dovendo suddividere la somma fra tutti i distretti, al nostro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Distretto 4.4 rimarrebbe </a:t>
            </a:r>
            <a:r>
              <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una quota nettamente inferiore a quella finora ricevuta</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algn="just"/>
            <a:endPar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ASL presume anche di dovere fronteggiare richieste di soggiorni singoli «in autonomia» che inciderebbero ulteriormente sulle risorse disponibili. Tali richieste si sono presentate finora in maniera sporadica e sono state accolte dalla ASL in via eccezionale, ma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l’ammissibilità deve </a:t>
            </a:r>
            <a:r>
              <a:rPr lang="it-IT" sz="24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essere oggetto di attenta regolamentazione e non possono prevalere sui soggiorni di gruppo che hanno una valenza maggiore.</a:t>
            </a: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5584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LA SITUAZIONE ATTUALE /3</a:t>
            </a:r>
          </a:p>
        </p:txBody>
      </p:sp>
      <p:sp>
        <p:nvSpPr>
          <p:cNvPr id="27651" name="Rectangle 3"/>
          <p:cNvSpPr>
            <a:spLocks noGrp="1" noChangeArrowheads="1"/>
          </p:cNvSpPr>
          <p:nvPr>
            <p:ph type="body" idx="1"/>
          </p:nvPr>
        </p:nvSpPr>
        <p:spPr>
          <a:xfrm>
            <a:off x="206792" y="1145506"/>
            <a:ext cx="8713787" cy="5327798"/>
          </a:xfrm>
        </p:spPr>
        <p:txBody>
          <a:bodyPr/>
          <a:lstStyle/>
          <a:p>
            <a:pPr marL="261938" indent="0" algn="just">
              <a:buNone/>
            </a:pP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Un dato di fatto: </a:t>
            </a:r>
          </a:p>
          <a:p>
            <a:pPr marL="0" indent="0" algn="just">
              <a:buNone/>
            </a:pPr>
            <a:endParaRPr lang="it-IT" sz="10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L’iniziativa dei soggiorni estivi per disabili è RADICATA E CONSOLIDATA NEL NOSTRO TERRITORIO, STORICIZZATA DA 15 ANNI, grazie anche e soprattutto alla presenza e azione dell’Associazione Vitalba.</a:t>
            </a:r>
          </a:p>
          <a:p>
            <a:pPr algn="just"/>
            <a:endParaRPr lang="it-IT" sz="10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Non è accettabile che i nostri disabili e le loro famiglie siano penalizzati da una riduzione delle risorse per una decisione originata dall’alto e non condivisa, che non tiene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conto della realtà locale e del pregresso</a:t>
            </a:r>
            <a:r>
              <a:rPr lang="it-IT" sz="24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192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eaLnBrk="1" hangingPunct="1">
              <a:defRPr/>
            </a:pPr>
            <a:r>
              <a:rPr lang="it-IT" altLang="it-IT" sz="3600" dirty="0" smtClean="0">
                <a:solidFill>
                  <a:srgbClr val="FFFF00"/>
                </a:solidFill>
              </a:rPr>
              <a:t>AZIONI SVOLTE DA VITALBA /1</a:t>
            </a:r>
          </a:p>
        </p:txBody>
      </p:sp>
      <p:sp>
        <p:nvSpPr>
          <p:cNvPr id="27651" name="Rectangle 3"/>
          <p:cNvSpPr>
            <a:spLocks noGrp="1" noChangeArrowheads="1"/>
          </p:cNvSpPr>
          <p:nvPr>
            <p:ph type="body" idx="1"/>
          </p:nvPr>
        </p:nvSpPr>
        <p:spPr>
          <a:xfrm>
            <a:off x="206792" y="1007146"/>
            <a:ext cx="8713787" cy="5615830"/>
          </a:xfrm>
        </p:spPr>
        <p:txBody>
          <a:bodyPr/>
          <a:lstStyle/>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qualità di Presidente dell’Associazione Vitalba ho reclamato vivamente presso la ASL fin dallo scorso novembre per essere informato sulle sue  intenzioni, sollecitando un incontro anche con la rappresentanza del Consorzio, incontro che finora non c’è stato.</a:t>
            </a:r>
          </a:p>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Parallelamente ho informato il Consorzio e i Sindaci del nostro Distretto sollecitando una presa di posizione a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sostegno delle nostre buone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ragioni.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gennaio scorso il Consorzio ha inviato una lettera alla ASL RM 4 in questo senso, richiedendo anche un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incontro, che non risulta ci sia stato finora.</a:t>
            </a:r>
            <a:endPar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spcAft>
                <a:spcPts val="0"/>
              </a:spcAft>
              <a:buNone/>
            </a:pPr>
            <a:endParaRPr lang="it-IT"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6311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a:solidFill>
                  <a:srgbClr val="FFFF00"/>
                </a:solidFill>
              </a:rPr>
              <a:t>AZIONI SVOLTE DA VITALBA </a:t>
            </a:r>
            <a:r>
              <a:rPr lang="it-IT" altLang="it-IT" sz="3600" dirty="0" smtClean="0">
                <a:solidFill>
                  <a:srgbClr val="FFFF00"/>
                </a:solidFill>
              </a:rPr>
              <a:t>/2</a:t>
            </a:r>
          </a:p>
        </p:txBody>
      </p:sp>
      <p:sp>
        <p:nvSpPr>
          <p:cNvPr id="27651" name="Rectangle 3"/>
          <p:cNvSpPr>
            <a:spLocks noGrp="1" noChangeArrowheads="1"/>
          </p:cNvSpPr>
          <p:nvPr>
            <p:ph type="body" idx="1"/>
          </p:nvPr>
        </p:nvSpPr>
        <p:spPr>
          <a:xfrm>
            <a:off x="179388" y="1484784"/>
            <a:ext cx="8713787" cy="5040560"/>
          </a:xfrm>
        </p:spPr>
        <p:txBody>
          <a:bodyPr/>
          <a:lstStyle/>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Il 20 dicembre 2017 ho avuto un incontro con il Direttore Amministrativo ASL che ha accennato alla possibilità, anche se vaga, di </a:t>
            </a:r>
            <a:r>
              <a:rPr lang="it-IT" sz="2800" b="1" i="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poter fare ricorso, in caso di necessità, a risorse supplementari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straordinarie.</a:t>
            </a:r>
          </a:p>
          <a:p>
            <a:pPr algn="just"/>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 oggi, 29 gennaio 2018, non ci sono ulteriori notizie e le procedure organizzative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 parte </a:t>
            </a:r>
            <a:r>
              <a:rPr lang="it-IT" sz="2800" b="1" i="1"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delle istituzioni non </a:t>
            </a:r>
            <a:r>
              <a:rPr lang="it-IT" sz="2800" b="1" i="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sono ancora iniziate.</a:t>
            </a:r>
          </a:p>
          <a:p>
            <a:pPr marL="0" indent="0" algn="just">
              <a:spcAft>
                <a:spcPts val="0"/>
              </a:spcAft>
              <a:buNone/>
            </a:pPr>
            <a:endParaRPr lang="it-IT"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3345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259632" y="188913"/>
            <a:ext cx="7438281" cy="818233"/>
          </a:xfrm>
        </p:spPr>
        <p:txBody>
          <a:bodyPr/>
          <a:lstStyle/>
          <a:p>
            <a:pPr marL="838200" indent="-838200" eaLnBrk="1" hangingPunct="1">
              <a:defRPr/>
            </a:pPr>
            <a:r>
              <a:rPr lang="it-IT" altLang="it-IT" sz="3200" dirty="0" smtClean="0">
                <a:solidFill>
                  <a:srgbClr val="FFFF00"/>
                </a:solidFill>
              </a:rPr>
              <a:t>I SOGGIORNI </a:t>
            </a:r>
            <a:r>
              <a:rPr lang="it-IT" altLang="it-IT" sz="3200" dirty="0" smtClean="0">
                <a:solidFill>
                  <a:srgbClr val="FFFF00"/>
                </a:solidFill>
              </a:rPr>
              <a:t>ESTIVI PER DISABILI </a:t>
            </a:r>
            <a:endParaRPr lang="it-IT" altLang="it-IT" sz="3200" dirty="0" smtClean="0">
              <a:solidFill>
                <a:srgbClr val="FFFF00"/>
              </a:solidFill>
            </a:endParaRPr>
          </a:p>
        </p:txBody>
      </p:sp>
      <p:sp>
        <p:nvSpPr>
          <p:cNvPr id="27651" name="Rectangle 3"/>
          <p:cNvSpPr>
            <a:spLocks noGrp="1" noChangeArrowheads="1"/>
          </p:cNvSpPr>
          <p:nvPr>
            <p:ph type="body" idx="1"/>
          </p:nvPr>
        </p:nvSpPr>
        <p:spPr>
          <a:xfrm>
            <a:off x="206792" y="1007146"/>
            <a:ext cx="8713787" cy="5590206"/>
          </a:xfrm>
        </p:spPr>
        <p:txBody>
          <a:bodyPr/>
          <a:lstStyle/>
          <a:p>
            <a:pPr algn="just">
              <a:spcAft>
                <a:spcPts val="0"/>
              </a:spcAft>
            </a:pPr>
            <a:r>
              <a:rPr lang="it-IT" sz="2400" b="1" i="1" dirty="0" smtClean="0">
                <a:solidFill>
                  <a:srgbClr val="FFFF00"/>
                </a:solidFill>
                <a:latin typeface="Arial" panose="020B0604020202020204" pitchFamily="34" charset="0"/>
                <a:cs typeface="Arial" panose="020B0604020202020204" pitchFamily="34" charset="0"/>
              </a:rPr>
              <a:t>I soggiorni </a:t>
            </a:r>
            <a:r>
              <a:rPr lang="it-IT" sz="2400" b="1" i="1" dirty="0">
                <a:solidFill>
                  <a:srgbClr val="FFFF00"/>
                </a:solidFill>
                <a:latin typeface="Arial" panose="020B0604020202020204" pitchFamily="34" charset="0"/>
                <a:cs typeface="Arial" panose="020B0604020202020204" pitchFamily="34" charset="0"/>
              </a:rPr>
              <a:t>estivi per disabili rappresentano un’opportunità fondamentale:</a:t>
            </a:r>
          </a:p>
          <a:p>
            <a:pPr marL="623888" lvl="0"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Per il mantenimento delle abilità possedute ed acquisizione di nuove esperienze e autonomie da parte </a:t>
            </a:r>
            <a:r>
              <a:rPr lang="it-IT" sz="2400" b="1" i="1" dirty="0" smtClean="0">
                <a:effectLst/>
                <a:latin typeface="Arial" panose="020B0604020202020204" pitchFamily="34" charset="0"/>
                <a:cs typeface="Arial" panose="020B0604020202020204" pitchFamily="34" charset="0"/>
              </a:rPr>
              <a:t>delle persone disabili,</a:t>
            </a:r>
            <a:endParaRPr lang="it-IT" sz="2400" b="1" i="1" dirty="0">
              <a:effectLst/>
              <a:latin typeface="Arial" panose="020B0604020202020204" pitchFamily="34" charset="0"/>
              <a:cs typeface="Arial" panose="020B0604020202020204" pitchFamily="34" charset="0"/>
            </a:endParaRPr>
          </a:p>
          <a:p>
            <a:pPr marL="623888" lvl="0"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Per la promozione della loro integrazione sociale,</a:t>
            </a:r>
          </a:p>
          <a:p>
            <a:pPr marL="623888"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Come sollievo alle famiglie </a:t>
            </a:r>
            <a:r>
              <a:rPr lang="it-IT" sz="2400" b="1" i="1" dirty="0" smtClean="0">
                <a:effectLst/>
                <a:latin typeface="Arial" panose="020B0604020202020204" pitchFamily="34" charset="0"/>
                <a:cs typeface="Arial" panose="020B0604020202020204" pitchFamily="34" charset="0"/>
              </a:rPr>
              <a:t>impegnate nell’assistenza e cura del </a:t>
            </a:r>
            <a:r>
              <a:rPr lang="it-IT" sz="2400" b="1" i="1" dirty="0">
                <a:effectLst/>
                <a:latin typeface="Arial" panose="020B0604020202020204" pitchFamily="34" charset="0"/>
                <a:cs typeface="Arial" panose="020B0604020202020204" pitchFamily="34" charset="0"/>
              </a:rPr>
              <a:t>proprio congiunto disabile ed offrire loro l’opportunità di disporre di spazi di tempo per le proprie </a:t>
            </a:r>
            <a:r>
              <a:rPr lang="it-IT" sz="2400" b="1" i="1" dirty="0" smtClean="0">
                <a:effectLst/>
                <a:latin typeface="Arial" panose="020B0604020202020204" pitchFamily="34" charset="0"/>
                <a:cs typeface="Arial" panose="020B0604020202020204" pitchFamily="34" charset="0"/>
              </a:rPr>
              <a:t>esigenze.</a:t>
            </a:r>
            <a:endParaRPr lang="it-IT" sz="2400" b="1" i="1" dirty="0">
              <a:effectLst/>
              <a:latin typeface="Arial" panose="020B0604020202020204" pitchFamily="34" charset="0"/>
              <a:cs typeface="Arial" panose="020B0604020202020204" pitchFamily="34" charset="0"/>
            </a:endParaRPr>
          </a:p>
          <a:p>
            <a:pPr algn="just">
              <a:spcAft>
                <a:spcPts val="0"/>
              </a:spcAft>
            </a:pPr>
            <a:r>
              <a:rPr lang="it-IT" sz="2400" b="1" i="1" dirty="0" smtClean="0">
                <a:solidFill>
                  <a:srgbClr val="FFFF00"/>
                </a:solidFill>
                <a:latin typeface="Arial" panose="020B0604020202020204" pitchFamily="34" charset="0"/>
                <a:cs typeface="Arial" panose="020B0604020202020204" pitchFamily="34" charset="0"/>
              </a:rPr>
              <a:t>Normativa regionale di riferimento:</a:t>
            </a:r>
            <a:endParaRPr lang="it-IT" sz="2400" b="1" i="1" dirty="0">
              <a:solidFill>
                <a:srgbClr val="FFFF00"/>
              </a:solidFill>
              <a:latin typeface="Arial" panose="020B0604020202020204" pitchFamily="34" charset="0"/>
              <a:cs typeface="Arial" panose="020B0604020202020204" pitchFamily="34" charset="0"/>
            </a:endParaRPr>
          </a:p>
          <a:p>
            <a:pPr marL="623888"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DGR 501/01 </a:t>
            </a:r>
            <a:r>
              <a:rPr lang="it-IT" sz="2400" b="1" i="1" dirty="0" smtClean="0">
                <a:effectLst/>
                <a:latin typeface="Arial" panose="020B0604020202020204" pitchFamily="34" charset="0"/>
                <a:cs typeface="Arial" panose="020B0604020202020204" pitchFamily="34" charset="0"/>
              </a:rPr>
              <a:t>- Soggiorni </a:t>
            </a:r>
            <a:r>
              <a:rPr lang="it-IT" sz="2400" b="1" i="1" dirty="0">
                <a:effectLst/>
                <a:latin typeface="Arial" panose="020B0604020202020204" pitchFamily="34" charset="0"/>
                <a:cs typeface="Arial" panose="020B0604020202020204" pitchFamily="34" charset="0"/>
              </a:rPr>
              <a:t>Estivi Disabili</a:t>
            </a:r>
          </a:p>
          <a:p>
            <a:pPr marL="623888"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DGR </a:t>
            </a:r>
            <a:r>
              <a:rPr lang="it-IT" sz="2400" b="1" i="1" dirty="0" smtClean="0">
                <a:effectLst/>
                <a:latin typeface="Arial" panose="020B0604020202020204" pitchFamily="34" charset="0"/>
                <a:cs typeface="Arial" panose="020B0604020202020204" pitchFamily="34" charset="0"/>
              </a:rPr>
              <a:t>418/17 - Ripartizione </a:t>
            </a:r>
            <a:r>
              <a:rPr lang="it-IT" sz="2400" b="1" i="1" dirty="0">
                <a:effectLst/>
                <a:latin typeface="Arial" panose="020B0604020202020204" pitchFamily="34" charset="0"/>
                <a:cs typeface="Arial" panose="020B0604020202020204" pitchFamily="34" charset="0"/>
              </a:rPr>
              <a:t>fondi regionali per i Soggiorni </a:t>
            </a:r>
            <a:r>
              <a:rPr lang="it-IT" sz="2400" b="1" i="1" dirty="0" smtClean="0">
                <a:effectLst/>
                <a:latin typeface="Arial" panose="020B0604020202020204" pitchFamily="34" charset="0"/>
                <a:cs typeface="Arial" panose="020B0604020202020204" pitchFamily="34" charset="0"/>
              </a:rPr>
              <a:t>estivi.</a:t>
            </a: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288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68313" y="188913"/>
            <a:ext cx="8229600" cy="1125537"/>
          </a:xfrm>
        </p:spPr>
        <p:txBody>
          <a:bodyPr/>
          <a:lstStyle/>
          <a:p>
            <a:pPr marL="838200" indent="-838200" eaLnBrk="1" hangingPunct="1">
              <a:defRPr/>
            </a:pPr>
            <a:r>
              <a:rPr lang="it-IT" altLang="it-IT" sz="3600" dirty="0" smtClean="0">
                <a:solidFill>
                  <a:srgbClr val="FFFF00"/>
                </a:solidFill>
              </a:rPr>
              <a:t>I SOGGIORNI VITALBA /1</a:t>
            </a:r>
          </a:p>
        </p:txBody>
      </p:sp>
      <p:sp>
        <p:nvSpPr>
          <p:cNvPr id="27651" name="Rectangle 3"/>
          <p:cNvSpPr>
            <a:spLocks noGrp="1" noChangeArrowheads="1"/>
          </p:cNvSpPr>
          <p:nvPr>
            <p:ph type="body" idx="1"/>
          </p:nvPr>
        </p:nvSpPr>
        <p:spPr>
          <a:xfrm>
            <a:off x="206792" y="1368060"/>
            <a:ext cx="8713787" cy="5085276"/>
          </a:xfrm>
        </p:spPr>
        <p:txBody>
          <a:bodyPr/>
          <a:lstStyle/>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2003: Vitalba realizza il primo soggiorno estivo </a:t>
            </a:r>
            <a:r>
              <a:rPr lang="it-IT" sz="2800" b="1" i="1" dirty="0">
                <a:solidFill>
                  <a:srgbClr val="FFFF00"/>
                </a:solidFill>
                <a:latin typeface="Arial" panose="020B0604020202020204" pitchFamily="34" charset="0"/>
                <a:cs typeface="Arial" panose="020B0604020202020204" pitchFamily="34" charset="0"/>
              </a:rPr>
              <a:t>per disabili del territorio del Distretto RM 4.4</a:t>
            </a:r>
            <a:r>
              <a:rPr lang="it-IT" sz="2800" b="1" i="1" dirty="0" smtClean="0">
                <a:solidFill>
                  <a:srgbClr val="FFFF00"/>
                </a:solidFill>
                <a:latin typeface="Arial" panose="020B0604020202020204" pitchFamily="34" charset="0"/>
                <a:cs typeface="Arial" panose="020B0604020202020204" pitchFamily="34" charset="0"/>
              </a:rPr>
              <a:t>. (già RM F4).</a:t>
            </a:r>
            <a:endParaRPr lang="it-IT" sz="2800" b="1" i="1" dirty="0">
              <a:solidFill>
                <a:srgbClr val="FFFF00"/>
              </a:solidFill>
              <a:latin typeface="Arial" panose="020B0604020202020204" pitchFamily="34" charset="0"/>
              <a:cs typeface="Arial" panose="020B0604020202020204" pitchFamily="34" charset="0"/>
            </a:endParaRPr>
          </a:p>
          <a:p>
            <a:pPr algn="just">
              <a:spcAft>
                <a:spcPts val="0"/>
              </a:spcAft>
            </a:pPr>
            <a:r>
              <a:rPr lang="it-IT" sz="2800" b="1" i="1" dirty="0">
                <a:solidFill>
                  <a:srgbClr val="FFFF00"/>
                </a:solidFill>
                <a:latin typeface="Arial" panose="020B0604020202020204" pitchFamily="34" charset="0"/>
                <a:cs typeface="Arial" panose="020B0604020202020204" pitchFamily="34" charset="0"/>
              </a:rPr>
              <a:t>Dal 2003 al 2009 : Vitalba </a:t>
            </a:r>
            <a:r>
              <a:rPr lang="it-IT" sz="2800" b="1" i="1" dirty="0" smtClean="0">
                <a:solidFill>
                  <a:srgbClr val="FFFF00"/>
                </a:solidFill>
                <a:latin typeface="Arial" panose="020B0604020202020204" pitchFamily="34" charset="0"/>
                <a:cs typeface="Arial" panose="020B0604020202020204" pitchFamily="34" charset="0"/>
              </a:rPr>
              <a:t>realizza </a:t>
            </a:r>
            <a:r>
              <a:rPr lang="it-IT" sz="2800" b="1" i="1" dirty="0">
                <a:solidFill>
                  <a:srgbClr val="FFFF00"/>
                </a:solidFill>
                <a:latin typeface="Arial" panose="020B0604020202020204" pitchFamily="34" charset="0"/>
                <a:cs typeface="Arial" panose="020B0604020202020204" pitchFamily="34" charset="0"/>
              </a:rPr>
              <a:t>ogni anno i soggiorni estivi per i disabili del Distretto RM 4.4.</a:t>
            </a: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Vitalba ottiene i fondi necessari da bandi pubblici o contributi una tantum di enti istituzionali (Provincia, Regione), dalle somme richieste ad ASL e Comuni facendo leva sulla DGR 501/01, da risorse interne proprie.</a:t>
            </a: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 </a:t>
            </a:r>
            <a:endParaRPr lang="it-IT" sz="2400"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68313" y="188913"/>
            <a:ext cx="8229600" cy="1125537"/>
          </a:xfrm>
        </p:spPr>
        <p:txBody>
          <a:bodyPr/>
          <a:lstStyle/>
          <a:p>
            <a:pPr marL="838200" indent="-838200" eaLnBrk="1" hangingPunct="1">
              <a:defRPr/>
            </a:pPr>
            <a:r>
              <a:rPr lang="it-IT" altLang="it-IT" sz="3600" dirty="0" smtClean="0">
                <a:solidFill>
                  <a:srgbClr val="FFFF00"/>
                </a:solidFill>
              </a:rPr>
              <a:t>I SOGGIORNI VITALBA /2</a:t>
            </a:r>
          </a:p>
        </p:txBody>
      </p:sp>
      <p:sp>
        <p:nvSpPr>
          <p:cNvPr id="27651" name="Rectangle 3"/>
          <p:cNvSpPr>
            <a:spLocks noGrp="1" noChangeArrowheads="1"/>
          </p:cNvSpPr>
          <p:nvPr>
            <p:ph type="body" idx="1"/>
          </p:nvPr>
        </p:nvSpPr>
        <p:spPr>
          <a:xfrm>
            <a:off x="179388" y="1125538"/>
            <a:ext cx="8713787" cy="5399806"/>
          </a:xfrm>
        </p:spPr>
        <p:txBody>
          <a:bodyPr/>
          <a:lstStyle/>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Standard </a:t>
            </a:r>
            <a:r>
              <a:rPr lang="it-IT" sz="2800" b="1" i="1" dirty="0" smtClean="0">
                <a:solidFill>
                  <a:srgbClr val="FFFF00"/>
                </a:solidFill>
                <a:latin typeface="Arial" panose="020B0604020202020204" pitchFamily="34" charset="0"/>
                <a:cs typeface="Arial" panose="020B0604020202020204" pitchFamily="34" charset="0"/>
              </a:rPr>
              <a:t>di </a:t>
            </a:r>
            <a:r>
              <a:rPr lang="it-IT" sz="2800" b="1" i="1" dirty="0" smtClean="0">
                <a:solidFill>
                  <a:srgbClr val="FFFF00"/>
                </a:solidFill>
                <a:latin typeface="Arial" panose="020B0604020202020204" pitchFamily="34" charset="0"/>
                <a:cs typeface="Arial" panose="020B0604020202020204" pitchFamily="34" charset="0"/>
              </a:rPr>
              <a:t>qualità applicati:</a:t>
            </a:r>
            <a:endParaRPr lang="it-IT" sz="2800" b="1" i="1" dirty="0">
              <a:solidFill>
                <a:srgbClr val="FFFF00"/>
              </a:solidFill>
              <a:latin typeface="Arial" panose="020B0604020202020204" pitchFamily="34" charset="0"/>
              <a:cs typeface="Arial" panose="020B0604020202020204" pitchFamily="34" charset="0"/>
            </a:endParaRP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Rapporto operatori /utenti  : 1/1</a:t>
            </a: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Numero massimo utenti per gruppo: 12</a:t>
            </a: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Durata soggiorno: 15 gg (14 notti</a:t>
            </a: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Cura nella formazione dei gruppi e nell’abbinamento operatori/utenti</a:t>
            </a: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Incontri di conoscenza preliminari fra operatori e utenti e incontri finali con verifica</a:t>
            </a:r>
            <a:endPar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744538" indent="-457200" algn="just">
              <a:spcAft>
                <a:spcPts val="0"/>
              </a:spcAft>
              <a:buFont typeface="Wingdings" panose="05000000000000000000" pitchFamily="2" charset="2"/>
              <a:buChar char="v"/>
            </a:pPr>
            <a:r>
              <a:rPr lang="it-IT" sz="2400" b="1" i="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Dal 2007 : presenza di un operatore in più per gruppo con ruolo di responsabile  (senza  l’assistito)</a:t>
            </a:r>
          </a:p>
          <a:p>
            <a:pPr algn="just">
              <a:spcAft>
                <a:spcPts val="0"/>
              </a:spcAft>
            </a:pPr>
            <a:r>
              <a:rPr lang="it-IT" sz="2400" b="1" i="1" dirty="0">
                <a:solidFill>
                  <a:srgbClr val="FFFF00"/>
                </a:solidFill>
                <a:latin typeface="Arial" panose="020B0604020202020204" pitchFamily="34" charset="0"/>
                <a:cs typeface="Arial" panose="020B0604020202020204" pitchFamily="34" charset="0"/>
              </a:rPr>
              <a:t>Dal 2006 </a:t>
            </a:r>
            <a:r>
              <a:rPr lang="it-IT" sz="2400" b="1" i="1" dirty="0" smtClean="0">
                <a:solidFill>
                  <a:srgbClr val="FFFF00"/>
                </a:solidFill>
                <a:latin typeface="Arial" panose="020B0604020202020204" pitchFamily="34" charset="0"/>
                <a:cs typeface="Arial" panose="020B0604020202020204" pitchFamily="34" charset="0"/>
              </a:rPr>
              <a:t>è adottata la «rotazione </a:t>
            </a:r>
            <a:r>
              <a:rPr lang="it-IT" sz="2400" b="1" i="1" dirty="0" smtClean="0">
                <a:solidFill>
                  <a:srgbClr val="FFFF00"/>
                </a:solidFill>
                <a:latin typeface="Arial" panose="020B0604020202020204" pitchFamily="34" charset="0"/>
                <a:cs typeface="Arial" panose="020B0604020202020204" pitchFamily="34" charset="0"/>
              </a:rPr>
              <a:t>annuale» dei gruppi </a:t>
            </a:r>
            <a:r>
              <a:rPr lang="it-IT" sz="2400" b="1" i="1" dirty="0" smtClean="0">
                <a:solidFill>
                  <a:srgbClr val="FFFF00"/>
                </a:solidFill>
                <a:latin typeface="Arial" panose="020B0604020202020204" pitchFamily="34" charset="0"/>
                <a:cs typeface="Arial" panose="020B0604020202020204" pitchFamily="34" charset="0"/>
              </a:rPr>
              <a:t>per </a:t>
            </a:r>
            <a:r>
              <a:rPr lang="it-IT" sz="2400" b="1" i="1" dirty="0" smtClean="0">
                <a:solidFill>
                  <a:srgbClr val="FFFF00"/>
                </a:solidFill>
                <a:latin typeface="Arial" panose="020B0604020202020204" pitchFamily="34" charset="0"/>
                <a:cs typeface="Arial" panose="020B0604020202020204" pitchFamily="34" charset="0"/>
              </a:rPr>
              <a:t>bacino di appartenenza, per non privilegiare la partecipazione del singolo ad un periodo fisso.</a:t>
            </a:r>
            <a:endParaRPr lang="it-IT" sz="2400" b="1" i="1" dirty="0">
              <a:solidFill>
                <a:srgbClr val="FFFF00"/>
              </a:solidFill>
              <a:latin typeface="Arial" panose="020B0604020202020204" pitchFamily="34" charset="0"/>
              <a:cs typeface="Arial" panose="020B0604020202020204" pitchFamily="34" charset="0"/>
            </a:endParaRP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5063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68313" y="188913"/>
            <a:ext cx="8229600" cy="1125537"/>
          </a:xfrm>
        </p:spPr>
        <p:txBody>
          <a:bodyPr/>
          <a:lstStyle/>
          <a:p>
            <a:pPr marL="838200" indent="-838200" eaLnBrk="1" hangingPunct="1">
              <a:defRPr/>
            </a:pPr>
            <a:r>
              <a:rPr lang="it-IT" altLang="it-IT" sz="3600" dirty="0">
                <a:solidFill>
                  <a:srgbClr val="FFFF00"/>
                </a:solidFill>
              </a:rPr>
              <a:t>I SOGGIORNI VITALBA </a:t>
            </a:r>
            <a:r>
              <a:rPr lang="it-IT" altLang="it-IT" sz="3600" dirty="0" smtClean="0">
                <a:solidFill>
                  <a:srgbClr val="FFFF00"/>
                </a:solidFill>
              </a:rPr>
              <a:t>/3</a:t>
            </a:r>
            <a:endParaRPr lang="it-IT" altLang="it-IT" sz="3600" dirty="0">
              <a:solidFill>
                <a:srgbClr val="FFFF00"/>
              </a:solidFill>
            </a:endParaRPr>
          </a:p>
        </p:txBody>
      </p:sp>
      <p:sp>
        <p:nvSpPr>
          <p:cNvPr id="27651" name="Rectangle 3"/>
          <p:cNvSpPr>
            <a:spLocks noGrp="1" noChangeArrowheads="1"/>
          </p:cNvSpPr>
          <p:nvPr>
            <p:ph type="body" idx="1"/>
          </p:nvPr>
        </p:nvSpPr>
        <p:spPr>
          <a:xfrm>
            <a:off x="179389" y="1125538"/>
            <a:ext cx="7776988" cy="1531174"/>
          </a:xfrm>
        </p:spPr>
        <p:txBody>
          <a:bodyPr/>
          <a:lstStyle/>
          <a:p>
            <a:pPr algn="just">
              <a:spcAft>
                <a:spcPts val="0"/>
              </a:spcAft>
            </a:pPr>
            <a:endParaRPr lang="it-IT" sz="2800" b="1" i="1" dirty="0">
              <a:latin typeface="Times New Roman" panose="02020603050405020304" pitchFamily="18" charset="0"/>
              <a:cs typeface="Times New Roman" panose="02020603050405020304" pitchFamily="18" charset="0"/>
            </a:endParaRPr>
          </a:p>
          <a:p>
            <a:pPr algn="just">
              <a:spcAft>
                <a:spcPts val="0"/>
              </a:spcAft>
            </a:pPr>
            <a:endParaRPr lang="it-IT" sz="2800" b="1" i="1" dirty="0">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ella 1"/>
          <p:cNvGraphicFramePr>
            <a:graphicFrameLocks noGrp="1"/>
          </p:cNvGraphicFramePr>
          <p:nvPr>
            <p:extLst>
              <p:ext uri="{D42A27DB-BD31-4B8C-83A1-F6EECF244321}">
                <p14:modId xmlns:p14="http://schemas.microsoft.com/office/powerpoint/2010/main" val="2805492047"/>
              </p:ext>
            </p:extLst>
          </p:nvPr>
        </p:nvGraphicFramePr>
        <p:xfrm>
          <a:off x="458932" y="1196186"/>
          <a:ext cx="8229600" cy="5367513"/>
        </p:xfrm>
        <a:graphic>
          <a:graphicData uri="http://schemas.openxmlformats.org/drawingml/2006/table">
            <a:tbl>
              <a:tblPr firstRow="1" firstCol="1" lastRow="1" lastCol="1" bandRow="1" bandCol="1">
                <a:tableStyleId>{5C22544A-7EE6-4342-B048-85BDC9FD1C3A}</a:tableStyleId>
              </a:tblPr>
              <a:tblGrid>
                <a:gridCol w="1007343"/>
                <a:gridCol w="2705110"/>
                <a:gridCol w="1153699"/>
                <a:gridCol w="1922228"/>
                <a:gridCol w="1441220"/>
              </a:tblGrid>
              <a:tr h="621159">
                <a:tc>
                  <a:txBody>
                    <a:bodyPr/>
                    <a:lstStyle/>
                    <a:p>
                      <a:pPr marL="18415" algn="ctr">
                        <a:spcAft>
                          <a:spcPts val="0"/>
                        </a:spcAft>
                      </a:pPr>
                      <a:r>
                        <a:rPr lang="it-IT" sz="2400" dirty="0">
                          <a:solidFill>
                            <a:schemeClr val="bg2"/>
                          </a:solidFill>
                          <a:effectLst/>
                        </a:rPr>
                        <a:t>Anno</a:t>
                      </a:r>
                      <a:endParaRPr lang="it-IT" sz="2400"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2400" dirty="0">
                          <a:solidFill>
                            <a:schemeClr val="bg2"/>
                          </a:solidFill>
                          <a:effectLst/>
                        </a:rPr>
                        <a:t>Partecipanti</a:t>
                      </a:r>
                      <a:endParaRPr lang="it-IT" sz="2400"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2400" dirty="0">
                          <a:solidFill>
                            <a:schemeClr val="bg2"/>
                          </a:solidFill>
                          <a:effectLst/>
                        </a:rPr>
                        <a:t>N. Turni</a:t>
                      </a:r>
                      <a:endParaRPr lang="it-IT" sz="2400"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2400" dirty="0">
                          <a:solidFill>
                            <a:schemeClr val="bg2"/>
                          </a:solidFill>
                          <a:effectLst/>
                        </a:rPr>
                        <a:t>Località</a:t>
                      </a:r>
                      <a:endParaRPr lang="it-IT" sz="2400"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2400" dirty="0">
                          <a:solidFill>
                            <a:schemeClr val="bg2"/>
                          </a:solidFill>
                          <a:effectLst/>
                        </a:rPr>
                        <a:t>Durata</a:t>
                      </a:r>
                      <a:endParaRPr lang="it-IT" sz="2400"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92D050"/>
                    </a:solidFill>
                  </a:tcPr>
                </a:tc>
              </a:tr>
              <a:tr h="621159">
                <a:tc>
                  <a:txBody>
                    <a:bodyPr/>
                    <a:lstStyle/>
                    <a:p>
                      <a:pPr marL="18415" algn="ctr">
                        <a:spcAft>
                          <a:spcPts val="0"/>
                        </a:spcAft>
                      </a:pPr>
                      <a:r>
                        <a:rPr lang="it-IT" sz="2000" b="1" dirty="0">
                          <a:solidFill>
                            <a:schemeClr val="bg2"/>
                          </a:solidFill>
                          <a:effectLst/>
                        </a:rPr>
                        <a:t>2003</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13 utenti + 11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Cesenatico</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15 gg</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909039">
                <a:tc>
                  <a:txBody>
                    <a:bodyPr/>
                    <a:lstStyle/>
                    <a:p>
                      <a:pPr marL="18415" algn="ctr">
                        <a:spcAft>
                          <a:spcPts val="0"/>
                        </a:spcAft>
                      </a:pPr>
                      <a:r>
                        <a:rPr lang="it-IT" sz="2000" b="1" dirty="0">
                          <a:solidFill>
                            <a:schemeClr val="bg2"/>
                          </a:solidFill>
                          <a:effectLst/>
                        </a:rPr>
                        <a:t>2004</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17 utenti + 18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2</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Cervia, Cesenatico</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15 gg</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621159">
                <a:tc>
                  <a:txBody>
                    <a:bodyPr/>
                    <a:lstStyle/>
                    <a:p>
                      <a:pPr marL="18415" algn="ctr">
                        <a:spcAft>
                          <a:spcPts val="0"/>
                        </a:spcAft>
                      </a:pPr>
                      <a:r>
                        <a:rPr lang="it-IT" sz="2000" b="1" dirty="0">
                          <a:solidFill>
                            <a:schemeClr val="bg2"/>
                          </a:solidFill>
                          <a:effectLst/>
                        </a:rPr>
                        <a:t>2005</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25 utenti + 24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3</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Cesenatico</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15 gg</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621159">
                <a:tc>
                  <a:txBody>
                    <a:bodyPr/>
                    <a:lstStyle/>
                    <a:p>
                      <a:pPr marL="18415" algn="ctr">
                        <a:spcAft>
                          <a:spcPts val="0"/>
                        </a:spcAft>
                      </a:pPr>
                      <a:r>
                        <a:rPr lang="it-IT" sz="2000" b="1" dirty="0">
                          <a:solidFill>
                            <a:schemeClr val="bg2"/>
                          </a:solidFill>
                          <a:effectLst/>
                        </a:rPr>
                        <a:t>2006</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27 utenti + 27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3</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Cesenatico</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15 gg</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621159">
                <a:tc>
                  <a:txBody>
                    <a:bodyPr/>
                    <a:lstStyle/>
                    <a:p>
                      <a:pPr marL="18415" algn="ctr">
                        <a:spcAft>
                          <a:spcPts val="0"/>
                        </a:spcAft>
                      </a:pPr>
                      <a:r>
                        <a:rPr lang="it-IT" sz="2000" b="1" dirty="0">
                          <a:solidFill>
                            <a:schemeClr val="bg2"/>
                          </a:solidFill>
                          <a:effectLst/>
                        </a:rPr>
                        <a:t>2007</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29 utenti + 32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3</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Cesenatico</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15 gg</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621159">
                <a:tc>
                  <a:txBody>
                    <a:bodyPr/>
                    <a:lstStyle/>
                    <a:p>
                      <a:pPr marL="18415" algn="ctr">
                        <a:spcAft>
                          <a:spcPts val="0"/>
                        </a:spcAft>
                      </a:pPr>
                      <a:r>
                        <a:rPr lang="it-IT" sz="2000" b="1" dirty="0">
                          <a:solidFill>
                            <a:schemeClr val="bg2"/>
                          </a:solidFill>
                          <a:effectLst/>
                        </a:rPr>
                        <a:t>2008</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35 utenti + 38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3</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Cesenatico</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a:solidFill>
                            <a:schemeClr val="bg2"/>
                          </a:solidFill>
                          <a:effectLst/>
                        </a:rPr>
                        <a:t>15 gg</a:t>
                      </a:r>
                      <a:endParaRPr lang="it-IT" sz="2000" b="1">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r h="621159">
                <a:tc>
                  <a:txBody>
                    <a:bodyPr/>
                    <a:lstStyle/>
                    <a:p>
                      <a:pPr marL="18415" algn="ctr">
                        <a:spcAft>
                          <a:spcPts val="0"/>
                        </a:spcAft>
                      </a:pPr>
                      <a:r>
                        <a:rPr lang="it-IT" sz="2000" b="1" dirty="0">
                          <a:solidFill>
                            <a:schemeClr val="bg2"/>
                          </a:solidFill>
                          <a:effectLst/>
                        </a:rPr>
                        <a:t>2009</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35 utenti + 38 operatori</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4</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Cesenatico</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2000" b="1" dirty="0">
                          <a:solidFill>
                            <a:schemeClr val="bg2"/>
                          </a:solidFill>
                          <a:effectLst/>
                        </a:rPr>
                        <a:t>15 gg</a:t>
                      </a:r>
                      <a:endParaRPr lang="it-IT" sz="2000" b="1" dirty="0">
                        <a:solidFill>
                          <a:schemeClr val="bg2"/>
                        </a:solidFill>
                        <a:effectLst/>
                        <a:latin typeface="Times New Roman" panose="02020603050405020304" pitchFamily="18" charset="0"/>
                        <a:ea typeface="Times New Roman" panose="02020603050405020304" pitchFamily="18" charset="0"/>
                      </a:endParaRPr>
                    </a:p>
                  </a:txBody>
                  <a:tcPr marL="68580" marR="68580" marT="0" marB="0" anchor="ctr">
                    <a:solidFill>
                      <a:srgbClr val="FFC000"/>
                    </a:solidFill>
                  </a:tcPr>
                </a:tc>
              </a:tr>
            </a:tbl>
          </a:graphicData>
        </a:graphic>
      </p:graphicFrame>
      <p:sp>
        <p:nvSpPr>
          <p:cNvPr id="3" name="Rettangolo 2"/>
          <p:cNvSpPr/>
          <p:nvPr/>
        </p:nvSpPr>
        <p:spPr>
          <a:xfrm>
            <a:off x="2483768" y="1789410"/>
            <a:ext cx="4572000" cy="369332"/>
          </a:xfrm>
          <a:prstGeom prst="rect">
            <a:avLst/>
          </a:prstGeom>
        </p:spPr>
        <p:txBody>
          <a:bodyPr>
            <a:spAutoFit/>
          </a:bodyPr>
          <a:lstStyle/>
          <a:p>
            <a:pPr algn="just">
              <a:spcAft>
                <a:spcPts val="0"/>
              </a:spcAft>
            </a:pPr>
            <a:r>
              <a:rPr lang="it-IT"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it-IT"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4195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68313" y="188913"/>
            <a:ext cx="8229600" cy="1125537"/>
          </a:xfrm>
        </p:spPr>
        <p:txBody>
          <a:bodyPr/>
          <a:lstStyle/>
          <a:p>
            <a:pPr marL="838200" indent="-838200" eaLnBrk="1" hangingPunct="1">
              <a:defRPr/>
            </a:pPr>
            <a:r>
              <a:rPr lang="it-IT" altLang="it-IT" sz="3600" dirty="0">
                <a:solidFill>
                  <a:srgbClr val="FFFF00"/>
                </a:solidFill>
              </a:rPr>
              <a:t>I SOGGIORNI VITALBA </a:t>
            </a:r>
            <a:r>
              <a:rPr lang="it-IT" altLang="it-IT" sz="3600" dirty="0" smtClean="0">
                <a:solidFill>
                  <a:srgbClr val="FFFF00"/>
                </a:solidFill>
              </a:rPr>
              <a:t>/4</a:t>
            </a:r>
            <a:endParaRPr lang="it-IT" altLang="it-IT" sz="3600" dirty="0">
              <a:solidFill>
                <a:srgbClr val="FFFF00"/>
              </a:solidFill>
            </a:endParaRPr>
          </a:p>
        </p:txBody>
      </p:sp>
      <p:sp>
        <p:nvSpPr>
          <p:cNvPr id="27651" name="Rectangle 3"/>
          <p:cNvSpPr>
            <a:spLocks noGrp="1" noChangeArrowheads="1"/>
          </p:cNvSpPr>
          <p:nvPr>
            <p:ph type="body" idx="1"/>
          </p:nvPr>
        </p:nvSpPr>
        <p:spPr>
          <a:xfrm>
            <a:off x="179389" y="1125538"/>
            <a:ext cx="7776988" cy="1531174"/>
          </a:xfrm>
        </p:spPr>
        <p:txBody>
          <a:bodyPr/>
          <a:lstStyle/>
          <a:p>
            <a:pPr algn="just">
              <a:spcAft>
                <a:spcPts val="0"/>
              </a:spcAft>
            </a:pPr>
            <a:endParaRPr lang="it-IT" sz="2800" b="1" i="1" dirty="0">
              <a:latin typeface="Times New Roman" panose="02020603050405020304" pitchFamily="18" charset="0"/>
              <a:cs typeface="Times New Roman" panose="02020603050405020304" pitchFamily="18" charset="0"/>
            </a:endParaRPr>
          </a:p>
          <a:p>
            <a:pPr algn="just">
              <a:spcAft>
                <a:spcPts val="0"/>
              </a:spcAft>
            </a:pPr>
            <a:endParaRPr lang="it-IT" sz="2800" b="1" i="1" dirty="0">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ella 1"/>
          <p:cNvGraphicFramePr>
            <a:graphicFrameLocks noGrp="1"/>
          </p:cNvGraphicFramePr>
          <p:nvPr>
            <p:extLst>
              <p:ext uri="{D42A27DB-BD31-4B8C-83A1-F6EECF244321}">
                <p14:modId xmlns:p14="http://schemas.microsoft.com/office/powerpoint/2010/main" val="1124333554"/>
              </p:ext>
            </p:extLst>
          </p:nvPr>
        </p:nvGraphicFramePr>
        <p:xfrm>
          <a:off x="458930" y="1196186"/>
          <a:ext cx="8238983" cy="5410716"/>
        </p:xfrm>
        <a:graphic>
          <a:graphicData uri="http://schemas.openxmlformats.org/drawingml/2006/table">
            <a:tbl>
              <a:tblPr firstRow="1" firstCol="1" lastRow="1" lastCol="1" bandRow="1" bandCol="1">
                <a:tableStyleId>{5C22544A-7EE6-4342-B048-85BDC9FD1C3A}</a:tableStyleId>
              </a:tblPr>
              <a:tblGrid>
                <a:gridCol w="728694"/>
                <a:gridCol w="2448272"/>
                <a:gridCol w="1080120"/>
                <a:gridCol w="2160240"/>
                <a:gridCol w="1821657"/>
              </a:tblGrid>
              <a:tr h="621159">
                <a:tc>
                  <a:txBody>
                    <a:bodyPr/>
                    <a:lstStyle/>
                    <a:p>
                      <a:pPr marL="18415" algn="ctr">
                        <a:spcAft>
                          <a:spcPts val="0"/>
                        </a:spcAft>
                      </a:pPr>
                      <a:r>
                        <a:rPr lang="it-IT" sz="1800" dirty="0">
                          <a:solidFill>
                            <a:schemeClr val="bg2"/>
                          </a:solidFill>
                          <a:effectLst/>
                          <a:latin typeface="+mn-lt"/>
                        </a:rPr>
                        <a:t>Anno</a:t>
                      </a:r>
                      <a:endParaRPr lang="it-IT" sz="1800" dirty="0">
                        <a:solidFill>
                          <a:schemeClr val="bg2"/>
                        </a:solidFill>
                        <a:effectLst/>
                        <a:latin typeface="+mn-lt"/>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1800" dirty="0">
                          <a:solidFill>
                            <a:schemeClr val="bg2"/>
                          </a:solidFill>
                          <a:effectLst/>
                          <a:latin typeface="+mn-lt"/>
                        </a:rPr>
                        <a:t>Partecipanti</a:t>
                      </a:r>
                      <a:endParaRPr lang="it-IT" sz="1800" dirty="0">
                        <a:solidFill>
                          <a:schemeClr val="bg2"/>
                        </a:solidFill>
                        <a:effectLst/>
                        <a:latin typeface="+mn-lt"/>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1800" dirty="0" smtClean="0">
                          <a:solidFill>
                            <a:schemeClr val="bg2"/>
                          </a:solidFill>
                          <a:effectLst/>
                          <a:latin typeface="+mn-lt"/>
                        </a:rPr>
                        <a:t>Costo €</a:t>
                      </a:r>
                      <a:endParaRPr lang="it-IT" sz="1800" dirty="0">
                        <a:solidFill>
                          <a:schemeClr val="bg2"/>
                        </a:solidFill>
                        <a:effectLst/>
                        <a:latin typeface="+mn-lt"/>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1800" dirty="0" smtClean="0">
                          <a:solidFill>
                            <a:schemeClr val="bg2"/>
                          </a:solidFill>
                          <a:effectLst/>
                          <a:latin typeface="+mn-lt"/>
                        </a:rPr>
                        <a:t>Finanziamenti enti esterni</a:t>
                      </a:r>
                      <a:endParaRPr lang="it-IT" sz="1800" dirty="0">
                        <a:solidFill>
                          <a:schemeClr val="bg2"/>
                        </a:solidFill>
                        <a:effectLst/>
                        <a:latin typeface="+mn-lt"/>
                        <a:ea typeface="Times New Roman" panose="02020603050405020304" pitchFamily="18" charset="0"/>
                      </a:endParaRPr>
                    </a:p>
                  </a:txBody>
                  <a:tcPr marL="68580" marR="68580" marT="0" marB="0" anchor="ctr">
                    <a:solidFill>
                      <a:srgbClr val="92D050"/>
                    </a:solidFill>
                  </a:tcPr>
                </a:tc>
                <a:tc>
                  <a:txBody>
                    <a:bodyPr/>
                    <a:lstStyle/>
                    <a:p>
                      <a:pPr marL="18415" algn="ctr">
                        <a:spcAft>
                          <a:spcPts val="0"/>
                        </a:spcAft>
                      </a:pPr>
                      <a:r>
                        <a:rPr lang="it-IT" sz="1800" dirty="0" smtClean="0">
                          <a:solidFill>
                            <a:schemeClr val="bg2"/>
                          </a:solidFill>
                          <a:effectLst/>
                          <a:latin typeface="+mn-lt"/>
                          <a:ea typeface="Times New Roman" panose="02020603050405020304" pitchFamily="18" charset="0"/>
                        </a:rPr>
                        <a:t>Quota residua</a:t>
                      </a:r>
                      <a:r>
                        <a:rPr lang="it-IT" sz="1800" baseline="0" dirty="0" smtClean="0">
                          <a:solidFill>
                            <a:schemeClr val="bg2"/>
                          </a:solidFill>
                          <a:effectLst/>
                          <a:latin typeface="+mn-lt"/>
                          <a:ea typeface="Times New Roman" panose="02020603050405020304" pitchFamily="18" charset="0"/>
                        </a:rPr>
                        <a:t> a carico Vitalba</a:t>
                      </a:r>
                      <a:endParaRPr lang="it-IT" sz="1800" dirty="0">
                        <a:solidFill>
                          <a:schemeClr val="bg2"/>
                        </a:solidFill>
                        <a:effectLst/>
                        <a:latin typeface="+mn-lt"/>
                        <a:ea typeface="Times New Roman" panose="02020603050405020304" pitchFamily="18" charset="0"/>
                      </a:endParaRPr>
                    </a:p>
                  </a:txBody>
                  <a:tcPr marL="68580" marR="68580" marT="0" marB="0" anchor="ctr">
                    <a:solidFill>
                      <a:srgbClr val="92D050"/>
                    </a:solidFill>
                  </a:tcPr>
                </a:tc>
              </a:tr>
              <a:tr h="621159">
                <a:tc>
                  <a:txBody>
                    <a:bodyPr/>
                    <a:lstStyle/>
                    <a:p>
                      <a:pPr marL="18415" algn="ctr">
                        <a:spcAft>
                          <a:spcPts val="0"/>
                        </a:spcAft>
                      </a:pPr>
                      <a:r>
                        <a:rPr lang="it-IT" sz="1600" b="1" dirty="0">
                          <a:solidFill>
                            <a:schemeClr val="bg2"/>
                          </a:solidFill>
                          <a:effectLst/>
                          <a:latin typeface="+mn-lt"/>
                        </a:rPr>
                        <a:t>2003</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13 utenti + 11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21.450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Provincia 17.500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ea typeface="Times New Roman" panose="02020603050405020304" pitchFamily="18" charset="0"/>
                        </a:rPr>
                        <a:t>3.950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r>
              <a:tr h="486440">
                <a:tc>
                  <a:txBody>
                    <a:bodyPr/>
                    <a:lstStyle/>
                    <a:p>
                      <a:pPr marL="18415" algn="ctr">
                        <a:spcAft>
                          <a:spcPts val="0"/>
                        </a:spcAft>
                      </a:pPr>
                      <a:r>
                        <a:rPr lang="it-IT" sz="1600" b="1" dirty="0">
                          <a:solidFill>
                            <a:schemeClr val="bg2"/>
                          </a:solidFill>
                          <a:effectLst/>
                          <a:latin typeface="+mn-lt"/>
                        </a:rPr>
                        <a:t>2004</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17 utenti + 18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49.800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23.000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Provincia 15.000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Comuni 11.800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r h="504056">
                <a:tc>
                  <a:txBody>
                    <a:bodyPr/>
                    <a:lstStyle/>
                    <a:p>
                      <a:pPr marL="18415" algn="ctr">
                        <a:spcAft>
                          <a:spcPts val="0"/>
                        </a:spcAft>
                      </a:pPr>
                      <a:r>
                        <a:rPr lang="it-IT" sz="1600" b="1" dirty="0">
                          <a:solidFill>
                            <a:schemeClr val="bg2"/>
                          </a:solidFill>
                          <a:effectLst/>
                          <a:latin typeface="+mn-lt"/>
                        </a:rPr>
                        <a:t>2005</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25 utenti + 24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57.200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23.000 + 10.000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Provincia 10.000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Comuni 13.900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300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r h="648072">
                <a:tc>
                  <a:txBody>
                    <a:bodyPr/>
                    <a:lstStyle/>
                    <a:p>
                      <a:pPr marL="18415" algn="ctr" defTabSz="914400" rtl="0" eaLnBrk="1" latinLnBrk="0" hangingPunct="1">
                        <a:spcAft>
                          <a:spcPts val="0"/>
                        </a:spcAft>
                      </a:pPr>
                      <a:r>
                        <a:rPr lang="it-IT" sz="1600" b="1" kern="1200" dirty="0">
                          <a:solidFill>
                            <a:schemeClr val="bg2"/>
                          </a:solidFill>
                          <a:effectLst/>
                          <a:latin typeface="+mn-lt"/>
                          <a:ea typeface="+mn-ea"/>
                          <a:cs typeface="+mn-cs"/>
                        </a:rPr>
                        <a:t>2006</a:t>
                      </a: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a:solidFill>
                            <a:schemeClr val="bg2"/>
                          </a:solidFill>
                          <a:effectLst/>
                          <a:latin typeface="+mn-lt"/>
                          <a:ea typeface="+mn-ea"/>
                          <a:cs typeface="+mn-cs"/>
                        </a:rPr>
                        <a:t>27 utenti + 27 operatori</a:t>
                      </a: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87.150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35.000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Distretto RM F4 30.000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Reg. Lazio 20.000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2.150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r h="621159">
                <a:tc>
                  <a:txBody>
                    <a:bodyPr/>
                    <a:lstStyle/>
                    <a:p>
                      <a:pPr marL="18415" algn="ctr">
                        <a:spcAft>
                          <a:spcPts val="0"/>
                        </a:spcAft>
                      </a:pPr>
                      <a:r>
                        <a:rPr lang="it-IT" sz="1600" b="1" dirty="0">
                          <a:solidFill>
                            <a:schemeClr val="bg2"/>
                          </a:solidFill>
                          <a:effectLst/>
                          <a:latin typeface="+mn-lt"/>
                        </a:rPr>
                        <a:t>2007</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29 utenti + 32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89.150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35.000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Comuni 22.400</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Reg. Lazio 20.000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11.750</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r h="621159">
                <a:tc>
                  <a:txBody>
                    <a:bodyPr/>
                    <a:lstStyle/>
                    <a:p>
                      <a:pPr marL="18415" algn="ctr">
                        <a:spcAft>
                          <a:spcPts val="0"/>
                        </a:spcAft>
                      </a:pPr>
                      <a:r>
                        <a:rPr lang="it-IT" sz="1600" b="1" dirty="0">
                          <a:solidFill>
                            <a:schemeClr val="bg2"/>
                          </a:solidFill>
                          <a:effectLst/>
                          <a:latin typeface="+mn-lt"/>
                        </a:rPr>
                        <a:t>2008</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35 utenti + 38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107.470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80.345</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Comuni 27.125</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r h="621159">
                <a:tc>
                  <a:txBody>
                    <a:bodyPr/>
                    <a:lstStyle/>
                    <a:p>
                      <a:pPr marL="18415" algn="ctr">
                        <a:spcAft>
                          <a:spcPts val="0"/>
                        </a:spcAft>
                      </a:pPr>
                      <a:r>
                        <a:rPr lang="it-IT" sz="1600" b="1" dirty="0">
                          <a:solidFill>
                            <a:schemeClr val="bg2"/>
                          </a:solidFill>
                          <a:effectLst/>
                          <a:latin typeface="+mn-lt"/>
                        </a:rPr>
                        <a:t>2009</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a:solidFill>
                            <a:schemeClr val="bg2"/>
                          </a:solidFill>
                          <a:effectLst/>
                          <a:latin typeface="+mn-lt"/>
                        </a:rPr>
                        <a:t>35 utenti + 38 operatori</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a:spcAft>
                          <a:spcPts val="0"/>
                        </a:spcAft>
                      </a:pPr>
                      <a:r>
                        <a:rPr lang="it-IT" sz="1600" b="1" dirty="0" smtClean="0">
                          <a:solidFill>
                            <a:schemeClr val="bg2"/>
                          </a:solidFill>
                          <a:effectLst/>
                          <a:latin typeface="+mn-lt"/>
                        </a:rPr>
                        <a:t>112.800</a:t>
                      </a:r>
                      <a:endParaRPr lang="it-IT" sz="1600" b="1" dirty="0">
                        <a:solidFill>
                          <a:schemeClr val="bg2"/>
                        </a:solidFill>
                        <a:effectLst/>
                        <a:latin typeface="+mn-lt"/>
                        <a:ea typeface="Times New Roman" panose="02020603050405020304" pitchFamily="18" charset="0"/>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ASL 80.345</a:t>
                      </a:r>
                    </a:p>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Comuni 28.000, </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c>
                  <a:txBody>
                    <a:bodyPr/>
                    <a:lstStyle/>
                    <a:p>
                      <a:pPr marL="18415" algn="ctr" defTabSz="914400" rtl="0" eaLnBrk="1" latinLnBrk="0" hangingPunct="1">
                        <a:spcAft>
                          <a:spcPts val="0"/>
                        </a:spcAft>
                      </a:pPr>
                      <a:r>
                        <a:rPr lang="it-IT" sz="1600" b="1" kern="1200" dirty="0" smtClean="0">
                          <a:solidFill>
                            <a:schemeClr val="bg2"/>
                          </a:solidFill>
                          <a:effectLst/>
                          <a:latin typeface="+mn-lt"/>
                          <a:ea typeface="+mn-ea"/>
                          <a:cs typeface="+mn-cs"/>
                        </a:rPr>
                        <a:t>4455</a:t>
                      </a:r>
                      <a:endParaRPr lang="it-IT" sz="1600" b="1" kern="1200" dirty="0">
                        <a:solidFill>
                          <a:schemeClr val="bg2"/>
                        </a:solidFill>
                        <a:effectLst/>
                        <a:latin typeface="+mn-lt"/>
                        <a:ea typeface="+mn-ea"/>
                        <a:cs typeface="+mn-cs"/>
                      </a:endParaRPr>
                    </a:p>
                  </a:txBody>
                  <a:tcPr marL="68580" marR="68580" marT="0" marB="0" anchor="ctr">
                    <a:solidFill>
                      <a:srgbClr val="FFC000"/>
                    </a:solidFill>
                  </a:tcPr>
                </a:tc>
              </a:tr>
            </a:tbl>
          </a:graphicData>
        </a:graphic>
      </p:graphicFrame>
      <p:sp>
        <p:nvSpPr>
          <p:cNvPr id="3" name="Rettangolo 2"/>
          <p:cNvSpPr/>
          <p:nvPr/>
        </p:nvSpPr>
        <p:spPr>
          <a:xfrm>
            <a:off x="2483768" y="1789410"/>
            <a:ext cx="4572000" cy="369332"/>
          </a:xfrm>
          <a:prstGeom prst="rect">
            <a:avLst/>
          </a:prstGeom>
        </p:spPr>
        <p:txBody>
          <a:bodyPr>
            <a:spAutoFit/>
          </a:bodyPr>
          <a:lstStyle/>
          <a:p>
            <a:pPr algn="just">
              <a:spcAft>
                <a:spcPts val="0"/>
              </a:spcAft>
            </a:pPr>
            <a:r>
              <a:rPr lang="it-IT"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it-IT"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505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I SOGGIORNI DISTRETTUALI /1</a:t>
            </a:r>
          </a:p>
        </p:txBody>
      </p:sp>
      <p:sp>
        <p:nvSpPr>
          <p:cNvPr id="27651" name="Rectangle 3"/>
          <p:cNvSpPr>
            <a:spLocks noGrp="1" noChangeArrowheads="1"/>
          </p:cNvSpPr>
          <p:nvPr>
            <p:ph type="body" idx="1"/>
          </p:nvPr>
        </p:nvSpPr>
        <p:spPr>
          <a:xfrm>
            <a:off x="179388" y="1125538"/>
            <a:ext cx="8713787" cy="5399806"/>
          </a:xfrm>
        </p:spPr>
        <p:txBody>
          <a:bodyPr/>
          <a:lstStyle/>
          <a:p>
            <a:pPr algn="just">
              <a:spcAft>
                <a:spcPts val="0"/>
              </a:spcAft>
            </a:pPr>
            <a:r>
              <a:rPr lang="it-IT" sz="2800" b="1" i="1" dirty="0">
                <a:solidFill>
                  <a:srgbClr val="FFFF00"/>
                </a:solidFill>
                <a:effectLst/>
                <a:latin typeface="Arial" panose="020B0604020202020204" pitchFamily="34" charset="0"/>
                <a:cs typeface="Arial" panose="020B0604020202020204" pitchFamily="34" charset="0"/>
              </a:rPr>
              <a:t>Dal 2010 i soggiorni estivi passano di competenza delle istituzioni, con ripartizione dei compiti  e costi in base alla DGR 501/2001, fra:</a:t>
            </a:r>
          </a:p>
          <a:p>
            <a:pPr marL="623888"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Accordo di </a:t>
            </a:r>
            <a:r>
              <a:rPr lang="it-IT" sz="2400" b="1" i="1" dirty="0" smtClean="0">
                <a:effectLst/>
                <a:latin typeface="Arial" panose="020B0604020202020204" pitchFamily="34" charset="0"/>
                <a:cs typeface="Arial" panose="020B0604020202020204" pitchFamily="34" charset="0"/>
              </a:rPr>
              <a:t>Programma (</a:t>
            </a:r>
            <a:r>
              <a:rPr lang="it-IT" sz="2400" b="1" i="1" dirty="0">
                <a:effectLst/>
                <a:latin typeface="Arial" panose="020B0604020202020204" pitchFamily="34" charset="0"/>
                <a:cs typeface="Arial" panose="020B0604020202020204" pitchFamily="34" charset="0"/>
              </a:rPr>
              <a:t>dal </a:t>
            </a:r>
            <a:r>
              <a:rPr lang="it-IT" sz="2400" b="1" i="1" dirty="0" smtClean="0">
                <a:effectLst/>
                <a:latin typeface="Arial" panose="020B0604020202020204" pitchFamily="34" charset="0"/>
                <a:cs typeface="Arial" panose="020B0604020202020204" pitchFamily="34" charset="0"/>
              </a:rPr>
              <a:t>2016 : </a:t>
            </a:r>
            <a:r>
              <a:rPr lang="it-IT" sz="2400" b="1" i="1" dirty="0">
                <a:effectLst/>
                <a:latin typeface="Arial" panose="020B0604020202020204" pitchFamily="34" charset="0"/>
                <a:cs typeface="Arial" panose="020B0604020202020204" pitchFamily="34" charset="0"/>
              </a:rPr>
              <a:t>Consorzio Valle del </a:t>
            </a:r>
            <a:r>
              <a:rPr lang="it-IT" sz="2400" b="1" i="1" dirty="0" smtClean="0">
                <a:effectLst/>
                <a:latin typeface="Arial" panose="020B0604020202020204" pitchFamily="34" charset="0"/>
                <a:cs typeface="Arial" panose="020B0604020202020204" pitchFamily="34" charset="0"/>
              </a:rPr>
              <a:t>Tevere) : vitto</a:t>
            </a:r>
            <a:r>
              <a:rPr lang="it-IT" sz="2400" b="1" i="1" dirty="0">
                <a:effectLst/>
                <a:latin typeface="Arial" panose="020B0604020202020204" pitchFamily="34" charset="0"/>
                <a:cs typeface="Arial" panose="020B0604020202020204" pitchFamily="34" charset="0"/>
              </a:rPr>
              <a:t>, alloggio, </a:t>
            </a:r>
            <a:r>
              <a:rPr lang="it-IT" sz="2400" b="1" i="1" dirty="0" smtClean="0">
                <a:effectLst/>
                <a:latin typeface="Arial" panose="020B0604020202020204" pitchFamily="34" charset="0"/>
                <a:cs typeface="Arial" panose="020B0604020202020204" pitchFamily="34" charset="0"/>
              </a:rPr>
              <a:t>trasporto Utenti.</a:t>
            </a:r>
            <a:endParaRPr lang="it-IT" sz="2400" b="1" i="1" dirty="0">
              <a:effectLst/>
              <a:latin typeface="Arial" panose="020B0604020202020204" pitchFamily="34" charset="0"/>
              <a:cs typeface="Arial" panose="020B0604020202020204" pitchFamily="34" charset="0"/>
            </a:endParaRPr>
          </a:p>
          <a:p>
            <a:pPr marL="623888" algn="just">
              <a:spcAft>
                <a:spcPts val="0"/>
              </a:spcAft>
              <a:buFont typeface="Wingdings" panose="05000000000000000000" pitchFamily="2" charset="2"/>
              <a:buChar char="v"/>
            </a:pPr>
            <a:r>
              <a:rPr lang="it-IT" sz="2400" b="1" i="1" dirty="0">
                <a:effectLst/>
                <a:latin typeface="Arial" panose="020B0604020202020204" pitchFamily="34" charset="0"/>
                <a:cs typeface="Arial" panose="020B0604020202020204" pitchFamily="34" charset="0"/>
              </a:rPr>
              <a:t>ASL RM4: </a:t>
            </a:r>
            <a:r>
              <a:rPr lang="it-IT" sz="2400" b="1" i="1" dirty="0" smtClean="0">
                <a:effectLst/>
                <a:latin typeface="Arial" panose="020B0604020202020204" pitchFamily="34" charset="0"/>
                <a:cs typeface="Arial" panose="020B0604020202020204" pitchFamily="34" charset="0"/>
              </a:rPr>
              <a:t>vitto</a:t>
            </a:r>
            <a:r>
              <a:rPr lang="it-IT" sz="2400" b="1" i="1" dirty="0">
                <a:effectLst/>
                <a:latin typeface="Arial" panose="020B0604020202020204" pitchFamily="34" charset="0"/>
                <a:cs typeface="Arial" panose="020B0604020202020204" pitchFamily="34" charset="0"/>
              </a:rPr>
              <a:t>, alloggio, </a:t>
            </a:r>
            <a:r>
              <a:rPr lang="it-IT" sz="2400" b="1" i="1" dirty="0" smtClean="0">
                <a:effectLst/>
                <a:latin typeface="Arial" panose="020B0604020202020204" pitchFamily="34" charset="0"/>
                <a:cs typeface="Arial" panose="020B0604020202020204" pitchFamily="34" charset="0"/>
              </a:rPr>
              <a:t>trasporto, </a:t>
            </a:r>
            <a:r>
              <a:rPr lang="it-IT" sz="2400" b="1" i="1" dirty="0">
                <a:effectLst/>
                <a:latin typeface="Arial" panose="020B0604020202020204" pitchFamily="34" charset="0"/>
                <a:cs typeface="Arial" panose="020B0604020202020204" pitchFamily="34" charset="0"/>
              </a:rPr>
              <a:t>compenso </a:t>
            </a:r>
            <a:r>
              <a:rPr lang="it-IT" sz="2400" b="1" i="1" dirty="0" smtClean="0">
                <a:effectLst/>
                <a:latin typeface="Arial" panose="020B0604020202020204" pitchFamily="34" charset="0"/>
                <a:cs typeface="Arial" panose="020B0604020202020204" pitchFamily="34" charset="0"/>
              </a:rPr>
              <a:t>professionale Operatori.</a:t>
            </a:r>
            <a:endParaRPr lang="it-IT" sz="2400" b="1" i="1" dirty="0">
              <a:effectLst/>
              <a:latin typeface="Arial" panose="020B0604020202020204" pitchFamily="34" charset="0"/>
              <a:cs typeface="Arial" panose="020B0604020202020204" pitchFamily="34" charset="0"/>
            </a:endParaRPr>
          </a:p>
          <a:p>
            <a:pPr algn="just">
              <a:spcAft>
                <a:spcPts val="0"/>
              </a:spcAft>
            </a:pPr>
            <a:r>
              <a:rPr lang="it-IT" sz="2800" b="1" i="1" dirty="0">
                <a:solidFill>
                  <a:srgbClr val="FFFF00"/>
                </a:solidFill>
                <a:effectLst/>
                <a:latin typeface="Arial" panose="020B0604020202020204" pitchFamily="34" charset="0"/>
                <a:cs typeface="Arial" panose="020B0604020202020204" pitchFamily="34" charset="0"/>
              </a:rPr>
              <a:t>La responsabilità organizzativa </a:t>
            </a:r>
            <a:r>
              <a:rPr lang="it-IT" sz="2800" b="1" i="1" dirty="0" smtClean="0">
                <a:solidFill>
                  <a:srgbClr val="FFFF00"/>
                </a:solidFill>
                <a:effectLst/>
                <a:latin typeface="Arial" panose="020B0604020202020204" pitchFamily="34" charset="0"/>
                <a:cs typeface="Arial" panose="020B0604020202020204" pitchFamily="34" charset="0"/>
              </a:rPr>
              <a:t>è assunta inizialmente dall’Ufficio di Piano (Accordo di Programma). Successivamente la  ASL acquista un ruolo sempre più rilevante.</a:t>
            </a: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212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I SOGGIORNI DISTRETTUALI /2</a:t>
            </a:r>
          </a:p>
        </p:txBody>
      </p:sp>
      <p:sp>
        <p:nvSpPr>
          <p:cNvPr id="27651" name="Rectangle 3"/>
          <p:cNvSpPr>
            <a:spLocks noGrp="1" noChangeArrowheads="1"/>
          </p:cNvSpPr>
          <p:nvPr>
            <p:ph type="body" idx="1"/>
          </p:nvPr>
        </p:nvSpPr>
        <p:spPr>
          <a:xfrm>
            <a:off x="206792" y="1021336"/>
            <a:ext cx="8713787" cy="5648024"/>
          </a:xfrm>
        </p:spPr>
        <p:txBody>
          <a:bodyPr/>
          <a:lstStyle/>
          <a:p>
            <a:pPr algn="just">
              <a:spcAft>
                <a:spcPts val="0"/>
              </a:spcAft>
            </a:pPr>
            <a:r>
              <a:rPr lang="it-IT" sz="2800" b="1" i="1" dirty="0" smtClean="0">
                <a:solidFill>
                  <a:srgbClr val="FFFF00"/>
                </a:solidFill>
                <a:effectLst/>
                <a:latin typeface="Arial" panose="020B0604020202020204" pitchFamily="34" charset="0"/>
                <a:cs typeface="Arial" panose="020B0604020202020204" pitchFamily="34" charset="0"/>
              </a:rPr>
              <a:t>Gli standard qualitativi dei soggiorni sono stati inizialmente mantenuti, MA … :</a:t>
            </a:r>
            <a:endParaRPr lang="it-IT" sz="1000" b="1" i="1" dirty="0" smtClean="0">
              <a:solidFill>
                <a:srgbClr val="FFFF00"/>
              </a:solidFill>
              <a:effectLst/>
              <a:latin typeface="Arial" panose="020B0604020202020204" pitchFamily="34" charset="0"/>
              <a:cs typeface="Arial" panose="020B0604020202020204" pitchFamily="34" charset="0"/>
            </a:endParaRP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Da subito </a:t>
            </a:r>
            <a:r>
              <a:rPr lang="it-IT" sz="2800" b="1" i="1" dirty="0" smtClean="0">
                <a:solidFill>
                  <a:srgbClr val="FFFF00"/>
                </a:solidFill>
                <a:latin typeface="Arial" panose="020B0604020202020204" pitchFamily="34" charset="0"/>
                <a:cs typeface="Arial" panose="020B0604020202020204" pitchFamily="34" charset="0"/>
              </a:rPr>
              <a:t>viene abolita </a:t>
            </a:r>
            <a:r>
              <a:rPr lang="it-IT" sz="2800" b="1" i="1" dirty="0">
                <a:solidFill>
                  <a:srgbClr val="FFFF00"/>
                </a:solidFill>
                <a:latin typeface="Arial" panose="020B0604020202020204" pitchFamily="34" charset="0"/>
                <a:cs typeface="Arial" panose="020B0604020202020204" pitchFamily="34" charset="0"/>
              </a:rPr>
              <a:t>la figura dell’operatore in più </a:t>
            </a:r>
            <a:r>
              <a:rPr lang="it-IT" sz="2800" b="1" i="1" dirty="0" smtClean="0">
                <a:solidFill>
                  <a:srgbClr val="FFFF00"/>
                </a:solidFill>
                <a:latin typeface="Arial" panose="020B0604020202020204" pitchFamily="34" charset="0"/>
                <a:cs typeface="Arial" panose="020B0604020202020204" pitchFamily="34" charset="0"/>
              </a:rPr>
              <a:t>nel </a:t>
            </a:r>
            <a:r>
              <a:rPr lang="it-IT" sz="2800" b="1" i="1" dirty="0">
                <a:solidFill>
                  <a:srgbClr val="FFFF00"/>
                </a:solidFill>
                <a:latin typeface="Arial" panose="020B0604020202020204" pitchFamily="34" charset="0"/>
                <a:cs typeface="Arial" panose="020B0604020202020204" pitchFamily="34" charset="0"/>
              </a:rPr>
              <a:t>ruolo di responsabile di </a:t>
            </a:r>
            <a:r>
              <a:rPr lang="it-IT" sz="2800" b="1" i="1" dirty="0" smtClean="0">
                <a:solidFill>
                  <a:srgbClr val="FFFF00"/>
                </a:solidFill>
                <a:latin typeface="Arial" panose="020B0604020202020204" pitchFamily="34" charset="0"/>
                <a:cs typeface="Arial" panose="020B0604020202020204" pitchFamily="34" charset="0"/>
              </a:rPr>
              <a:t>gruppo</a:t>
            </a:r>
            <a:endParaRPr lang="it-IT" sz="1000" b="1" i="1" dirty="0">
              <a:solidFill>
                <a:srgbClr val="FFFF00"/>
              </a:solidFill>
              <a:latin typeface="Arial" panose="020B0604020202020204" pitchFamily="34" charset="0"/>
              <a:cs typeface="Arial" panose="020B0604020202020204" pitchFamily="34" charset="0"/>
            </a:endParaRPr>
          </a:p>
          <a:p>
            <a:pPr algn="just">
              <a:spcAft>
                <a:spcPts val="0"/>
              </a:spcAft>
            </a:pPr>
            <a:r>
              <a:rPr lang="it-IT" sz="2800" b="1" i="1" dirty="0">
                <a:solidFill>
                  <a:srgbClr val="FFFF00"/>
                </a:solidFill>
                <a:latin typeface="Arial" panose="020B0604020202020204" pitchFamily="34" charset="0"/>
                <a:cs typeface="Arial" panose="020B0604020202020204" pitchFamily="34" charset="0"/>
              </a:rPr>
              <a:t>Dal 2013 la durata dei soggiorni </a:t>
            </a:r>
            <a:r>
              <a:rPr lang="it-IT" sz="2800" b="1" i="1" dirty="0" smtClean="0">
                <a:solidFill>
                  <a:srgbClr val="FFFF00"/>
                </a:solidFill>
                <a:latin typeface="Arial" panose="020B0604020202020204" pitchFamily="34" charset="0"/>
                <a:cs typeface="Arial" panose="020B0604020202020204" pitchFamily="34" charset="0"/>
              </a:rPr>
              <a:t>passa </a:t>
            </a:r>
            <a:r>
              <a:rPr lang="it-IT" sz="2800" b="1" i="1" dirty="0">
                <a:solidFill>
                  <a:srgbClr val="FFFF00"/>
                </a:solidFill>
                <a:latin typeface="Arial" panose="020B0604020202020204" pitchFamily="34" charset="0"/>
                <a:cs typeface="Arial" panose="020B0604020202020204" pitchFamily="34" charset="0"/>
              </a:rPr>
              <a:t>da 15 a 12 </a:t>
            </a:r>
            <a:r>
              <a:rPr lang="it-IT" sz="2800" b="1" i="1" dirty="0" smtClean="0">
                <a:solidFill>
                  <a:srgbClr val="FFFF00"/>
                </a:solidFill>
                <a:latin typeface="Arial" panose="020B0604020202020204" pitchFamily="34" charset="0"/>
                <a:cs typeface="Arial" panose="020B0604020202020204" pitchFamily="34" charset="0"/>
              </a:rPr>
              <a:t>giorni (11 notti)</a:t>
            </a:r>
            <a:endParaRPr lang="it-IT" sz="1000" b="1" i="1" dirty="0">
              <a:solidFill>
                <a:srgbClr val="FFFF00"/>
              </a:solidFill>
              <a:effectLst/>
              <a:latin typeface="Arial" panose="020B0604020202020204" pitchFamily="34" charset="0"/>
              <a:cs typeface="Arial" panose="020B0604020202020204" pitchFamily="34" charset="0"/>
            </a:endParaRP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E’ </a:t>
            </a:r>
            <a:r>
              <a:rPr lang="it-IT" sz="2800" b="1" i="1" dirty="0" smtClean="0">
                <a:solidFill>
                  <a:srgbClr val="FFFF00"/>
                </a:solidFill>
                <a:latin typeface="Arial" panose="020B0604020202020204" pitchFamily="34" charset="0"/>
                <a:cs typeface="Arial" panose="020B0604020202020204" pitchFamily="34" charset="0"/>
              </a:rPr>
              <a:t>abolito </a:t>
            </a:r>
            <a:r>
              <a:rPr lang="it-IT" sz="2800" b="1" i="1" dirty="0" smtClean="0">
                <a:solidFill>
                  <a:srgbClr val="FFFF00"/>
                </a:solidFill>
                <a:latin typeface="Arial" panose="020B0604020202020204" pitchFamily="34" charset="0"/>
                <a:cs typeface="Arial" panose="020B0604020202020204" pitchFamily="34" charset="0"/>
              </a:rPr>
              <a:t>il criterio della «rotazione annuale»</a:t>
            </a: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In compenso </a:t>
            </a:r>
            <a:r>
              <a:rPr lang="it-IT" sz="2800" b="1" i="1" dirty="0" smtClean="0">
                <a:solidFill>
                  <a:srgbClr val="FFFF00"/>
                </a:solidFill>
                <a:latin typeface="Arial" panose="020B0604020202020204" pitchFamily="34" charset="0"/>
                <a:cs typeface="Arial" panose="020B0604020202020204" pitchFamily="34" charset="0"/>
              </a:rPr>
              <a:t>dal 2016 è </a:t>
            </a:r>
            <a:r>
              <a:rPr lang="it-IT" sz="2800" b="1" i="1" dirty="0" smtClean="0">
                <a:solidFill>
                  <a:srgbClr val="FFFF00"/>
                </a:solidFill>
                <a:latin typeface="Arial" panose="020B0604020202020204" pitchFamily="34" charset="0"/>
                <a:cs typeface="Arial" panose="020B0604020202020204" pitchFamily="34" charset="0"/>
              </a:rPr>
              <a:t>stata inserita la figura di un infermiere fra gli operatori</a:t>
            </a: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Le </a:t>
            </a:r>
            <a:r>
              <a:rPr lang="it-IT" sz="2800" b="1" i="1" dirty="0">
                <a:solidFill>
                  <a:srgbClr val="FFFF00"/>
                </a:solidFill>
                <a:latin typeface="Arial" panose="020B0604020202020204" pitchFamily="34" charset="0"/>
                <a:cs typeface="Arial" panose="020B0604020202020204" pitchFamily="34" charset="0"/>
              </a:rPr>
              <a:t>formalità di ammissione dell’utente si sono enormemente appesantite.</a:t>
            </a:r>
            <a:endParaRPr lang="it-IT" sz="1000" b="1" i="1" dirty="0">
              <a:solidFill>
                <a:srgbClr val="FFFF00"/>
              </a:solidFill>
              <a:latin typeface="Arial" panose="020B0604020202020204" pitchFamily="34" charset="0"/>
              <a:cs typeface="Arial" panose="020B0604020202020204" pitchFamily="34" charset="0"/>
            </a:endParaRPr>
          </a:p>
          <a:p>
            <a:pPr algn="just">
              <a:spcAft>
                <a:spcPts val="0"/>
              </a:spcAft>
            </a:pPr>
            <a:endParaRPr lang="it-IT" sz="2800" b="1" i="1" dirty="0" smtClean="0">
              <a:solidFill>
                <a:srgbClr val="FFFF00"/>
              </a:solidFill>
              <a:latin typeface="Arial" panose="020B0604020202020204" pitchFamily="34" charset="0"/>
              <a:cs typeface="Arial" panose="020B0604020202020204" pitchFamily="34" charset="0"/>
            </a:endParaRPr>
          </a:p>
          <a:p>
            <a:pPr algn="just">
              <a:spcAft>
                <a:spcPts val="0"/>
              </a:spcAft>
            </a:pPr>
            <a:endParaRPr lang="it-IT" sz="2800" b="1" i="1" dirty="0" smtClean="0">
              <a:solidFill>
                <a:srgbClr val="FFFF00"/>
              </a:solidFill>
              <a:latin typeface="Arial" panose="020B0604020202020204" pitchFamily="34" charset="0"/>
              <a:cs typeface="Arial" panose="020B0604020202020204" pitchFamily="34" charset="0"/>
            </a:endParaRPr>
          </a:p>
          <a:p>
            <a:pPr marL="0" indent="0" algn="just">
              <a:spcAft>
                <a:spcPts val="0"/>
              </a:spcAft>
              <a:buNone/>
            </a:pPr>
            <a:endParaRPr lang="it-IT" sz="2800"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609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188913"/>
            <a:ext cx="7344047" cy="936625"/>
          </a:xfrm>
        </p:spPr>
        <p:txBody>
          <a:bodyPr/>
          <a:lstStyle/>
          <a:p>
            <a:pPr marL="838200" indent="-838200" eaLnBrk="1" hangingPunct="1">
              <a:defRPr/>
            </a:pPr>
            <a:r>
              <a:rPr lang="it-IT" altLang="it-IT" sz="3600" dirty="0" smtClean="0">
                <a:solidFill>
                  <a:srgbClr val="FFFF00"/>
                </a:solidFill>
              </a:rPr>
              <a:t>I SOGGIORNI DISTRETTUALI /3</a:t>
            </a:r>
          </a:p>
        </p:txBody>
      </p:sp>
      <p:sp>
        <p:nvSpPr>
          <p:cNvPr id="27651" name="Rectangle 3"/>
          <p:cNvSpPr>
            <a:spLocks noGrp="1" noChangeArrowheads="1"/>
          </p:cNvSpPr>
          <p:nvPr>
            <p:ph type="body" idx="1"/>
          </p:nvPr>
        </p:nvSpPr>
        <p:spPr>
          <a:xfrm>
            <a:off x="179388" y="1125538"/>
            <a:ext cx="8713787" cy="5399806"/>
          </a:xfrm>
        </p:spPr>
        <p:txBody>
          <a:bodyPr/>
          <a:lstStyle/>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I tempi di definizione dell’organizzazione logistica si sono dilatati : ogni anno, dal 2010, c’è </a:t>
            </a:r>
            <a:r>
              <a:rPr lang="it-IT" sz="2800" b="1" i="1" dirty="0" smtClean="0">
                <a:solidFill>
                  <a:srgbClr val="FFFF00"/>
                </a:solidFill>
                <a:latin typeface="Arial" panose="020B0604020202020204" pitchFamily="34" charset="0"/>
                <a:cs typeface="Arial" panose="020B0604020202020204" pitchFamily="34" charset="0"/>
              </a:rPr>
              <a:t>stata </a:t>
            </a:r>
            <a:r>
              <a:rPr lang="it-IT" sz="2800" b="1" i="1" dirty="0" smtClean="0">
                <a:solidFill>
                  <a:srgbClr val="FFFF00"/>
                </a:solidFill>
                <a:latin typeface="Arial" panose="020B0604020202020204" pitchFamily="34" charset="0"/>
                <a:cs typeface="Arial" panose="020B0604020202020204" pitchFamily="34" charset="0"/>
              </a:rPr>
              <a:t>fino all’ultimo momento l’incertezza su date e abbinamenti operatore-utente, causando disagio negli utenti e nelle famiglie, spiacevoli inconvenienti e spesso gravi disservizi.</a:t>
            </a:r>
          </a:p>
          <a:p>
            <a:pPr algn="just">
              <a:spcAft>
                <a:spcPts val="0"/>
              </a:spcAft>
            </a:pPr>
            <a:r>
              <a:rPr lang="it-IT" sz="2800" b="1" i="1" dirty="0" smtClean="0">
                <a:solidFill>
                  <a:srgbClr val="FFFF00"/>
                </a:solidFill>
                <a:latin typeface="Arial" panose="020B0604020202020204" pitchFamily="34" charset="0"/>
                <a:cs typeface="Arial" panose="020B0604020202020204" pitchFamily="34" charset="0"/>
              </a:rPr>
              <a:t>Particolari carenze segnalate : l’insufficienza di contatti preliminari di conoscenza operatore-utente, l’assegnazione del turno per sorteggio, la mancanza delle verifiche finali.</a:t>
            </a:r>
          </a:p>
          <a:p>
            <a:pPr algn="just">
              <a:spcAft>
                <a:spcPts val="0"/>
              </a:spcAft>
            </a:pPr>
            <a:r>
              <a:rPr lang="it-IT" sz="2800" b="1" i="1" dirty="0">
                <a:solidFill>
                  <a:srgbClr val="FFFF00"/>
                </a:solidFill>
                <a:effectLst/>
                <a:latin typeface="Arial" panose="020B0604020202020204" pitchFamily="34" charset="0"/>
                <a:cs typeface="Arial" panose="020B0604020202020204" pitchFamily="34" charset="0"/>
              </a:rPr>
              <a:t>Vitalba ha comunque sempre messo a disposizione i propri pulmini per il trasporto. </a:t>
            </a:r>
          </a:p>
          <a:p>
            <a:pPr algn="just">
              <a:spcAft>
                <a:spcPts val="0"/>
              </a:spcAft>
            </a:pPr>
            <a:endParaRPr lang="it-IT" sz="2800" b="1" i="1" dirty="0">
              <a:solidFill>
                <a:srgbClr val="FFFF00"/>
              </a:solidFill>
              <a:latin typeface="Arial" panose="020B0604020202020204" pitchFamily="34" charset="0"/>
              <a:cs typeface="Arial" panose="020B0604020202020204" pitchFamily="34" charset="0"/>
            </a:endParaRPr>
          </a:p>
          <a:p>
            <a:pPr marL="0" indent="0" algn="just">
              <a:spcAft>
                <a:spcPts val="0"/>
              </a:spcAft>
              <a:buNone/>
            </a:pPr>
            <a:endParaRPr lang="it-IT"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1700" lvl="1" indent="-377825" eaLnBrk="1" hangingPunct="1">
              <a:defRPr/>
            </a:pPr>
            <a:endParaRPr lang="it-IT" b="1" dirty="0" smtClean="0"/>
          </a:p>
        </p:txBody>
      </p:sp>
      <p:pic>
        <p:nvPicPr>
          <p:cNvPr id="6148" name="Immagine 7" descr="logo vital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92" y="188913"/>
            <a:ext cx="895679" cy="81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7632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Flusso">
  <a:themeElements>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Flusso">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Flusso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Flusso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Flusso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Flusso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Flusso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Flusso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Flusso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Flusso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Flusso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2967</TotalTime>
  <Words>1296</Words>
  <Application>Microsoft Office PowerPoint</Application>
  <PresentationFormat>Presentazione su schermo (4:3)</PresentationFormat>
  <Paragraphs>179</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Garamond</vt:lpstr>
      <vt:lpstr>Times New Roman</vt:lpstr>
      <vt:lpstr>Wingdings</vt:lpstr>
      <vt:lpstr>Flusso</vt:lpstr>
      <vt:lpstr>  Una panoramica sui SOGGIORNI ESTIVI PER DISABILI NEL DISTRETTO RM 4.4  </vt:lpstr>
      <vt:lpstr>I SOGGIORNI ESTIVI PER DISABILI </vt:lpstr>
      <vt:lpstr>I SOGGIORNI VITALBA /1</vt:lpstr>
      <vt:lpstr>I SOGGIORNI VITALBA /2</vt:lpstr>
      <vt:lpstr>I SOGGIORNI VITALBA /3</vt:lpstr>
      <vt:lpstr>I SOGGIORNI VITALBA /4</vt:lpstr>
      <vt:lpstr>I SOGGIORNI DISTRETTUALI /1</vt:lpstr>
      <vt:lpstr>I SOGGIORNI DISTRETTUALI /2</vt:lpstr>
      <vt:lpstr>I SOGGIORNI DISTRETTUALI /3</vt:lpstr>
      <vt:lpstr>I SOGGIORNI DISTRETTUALI /4</vt:lpstr>
      <vt:lpstr>LA SITUAZIONE ATTUALE /1</vt:lpstr>
      <vt:lpstr>LA SITUAZIONE ATTUALE /2</vt:lpstr>
      <vt:lpstr>LA SITUAZIONE ATTUALE /3</vt:lpstr>
      <vt:lpstr>AZIONI SVOLTE DA VITALBA /1</vt:lpstr>
      <vt:lpstr>AZIONI SVOLTE DA VITALBA /2</vt:lpstr>
    </vt:vector>
  </TitlesOfParts>
  <Company>Consulta terzo settore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Convegno 29.11.06</dc:title>
  <dc:creator>Roberto Sisto</dc:creator>
  <cp:lastModifiedBy>Roberto Sisto</cp:lastModifiedBy>
  <cp:revision>150</cp:revision>
  <dcterms:created xsi:type="dcterms:W3CDTF">2006-04-13T15:53:39Z</dcterms:created>
  <dcterms:modified xsi:type="dcterms:W3CDTF">2018-01-29T12:46:11Z</dcterms:modified>
</cp:coreProperties>
</file>